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9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310" r:id="rId22"/>
    <p:sldId id="311" r:id="rId23"/>
    <p:sldId id="278" r:id="rId24"/>
    <p:sldId id="279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Oswald" pitchFamily="2" charset="0"/>
      <p:regular r:id="rId61"/>
      <p:bold r:id="rId62"/>
      <p:italic r:id="rId63"/>
      <p:boldItalic r:id="rId64"/>
    </p:embeddedFont>
    <p:embeddedFont>
      <p:font typeface="Proxima Nova" panose="020B0604020202020204" charset="0"/>
      <p:regular r:id="rId65"/>
      <p:bold r:id="rId66"/>
      <p:italic r:id="rId67"/>
      <p:boldItalic r:id="rId68"/>
    </p:embeddedFont>
    <p:embeddedFont>
      <p:font typeface="Proxima Nova Semibold" panose="020B0604020202020204" charset="0"/>
      <p:regular r:id="rId69"/>
      <p:bold r:id="rId70"/>
      <p:boldItalic r:id="rId71"/>
    </p:embeddedFont>
    <p:embeddedFont>
      <p:font typeface="Ubuntu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524433-2DB9-403C-91BD-0F0640844962}">
  <a:tblStyle styleId="{42524433-2DB9-403C-91BD-0F06408449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5" autoAdjust="0"/>
  </p:normalViewPr>
  <p:slideViewPr>
    <p:cSldViewPr snapToGrid="0">
      <p:cViewPr varScale="1">
        <p:scale>
          <a:sx n="150" d="100"/>
          <a:sy n="150" d="100"/>
        </p:scale>
        <p:origin x="1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00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dd4fa9b7e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dd4fa9b7e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f11fd074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f11fd074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f11fd074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f11fd074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f11fd07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f11fd074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f11fd074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f11fd074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f11fd074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f11fd074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f11fd07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f11fd074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f11fd074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f11fd074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f11fd07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f11fd074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f11fd07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f11fd0749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f11fd074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f11fd074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f11fd0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f11fd0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f11fd074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f11fd074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f11fd074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f11fd074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611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f11fd074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f11fd074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149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f11fd074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f11fd074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f24da6e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f24da6e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f11fd074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f11fd074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f11fd074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f11fd074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f11fd074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f11fd074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f11fd074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f11fd074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f11fd0749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f11fd0749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f11fd074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f11fd074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f11fd0749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f11fd0749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f11fd0749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f11fd0749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f11fd0749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f11fd0749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f11fd0749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f11fd0749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f11fd0749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f11fd0749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f11fd074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f11fd074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f11fd0749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f11fd0749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f11fd0749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f11fd0749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f24da6e1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f24da6e1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f11fd074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f11fd074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f11fd07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f11fd07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f24da6e1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f24da6e1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f24da6e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f24da6e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f24da6e1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f24da6e1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f24da6e1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f24da6e1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f24da6e1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f24da6e1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f24da6e1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f24da6e1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f24da6e1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f24da6e1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f24da6e1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f24da6e1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f24da6e1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f24da6e1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15d6c21b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15d6c21b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11fd074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11fd074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715d6c21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715d6c21b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f24da6e1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f24da6e1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f24da6e1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7f24da6e1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f24da6e1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7f24da6e1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f24da6e1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f24da6e1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f11fd074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f11fd074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11fd074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11fd074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f11fd074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f11fd074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f11fd074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f11fd074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24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2726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Red">
  <p:cSld name="CUSTOM_6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Teal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Yellow">
  <p:cSld name="CUSTOM_6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5" name="Google Shape;85;p13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Mint">
  <p:cSld name="CUSTOM_6_1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93" name="Google Shape;93;p1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Red">
  <p:cSld name="CUSTOM_6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Yellow">
  <p:cSld name="CUSTOM_6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Yellow">
  <p:cSld name="CUSTOM_6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16" name="Google Shape;116;p1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442475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Mint">
  <p:cSld name="CUSTOM_6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25" name="Google Shape;125;p1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6059"/>
          <a:stretch/>
        </p:blipFill>
        <p:spPr>
          <a:xfrm>
            <a:off x="27180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2">
            <a:alphaModFix/>
          </a:blip>
          <a:srcRect b="590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subTitle" idx="2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21" name="Google Shape;21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996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>
            <a:spLocks noGrp="1"/>
          </p:cNvSpPr>
          <p:nvPr>
            <p:ph type="subTitle" idx="1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2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/>
          </a:blip>
          <a:srcRect l="36467" t="3343" r="36467" b="45224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/>
          </a:blip>
          <a:srcRect b="10738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50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 b="5944"/>
          <a:stretch/>
        </p:blipFill>
        <p:spPr>
          <a:xfrm>
            <a:off x="1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2">
            <a:alphaModFix/>
          </a:blip>
          <a:srcRect b="15782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subTitle" idx="2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22222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442150" y="1086075"/>
            <a:ext cx="82446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464361" y="2222380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72200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51B24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2"/>
          </p:nvPr>
        </p:nvSpPr>
        <p:spPr>
          <a:xfrm>
            <a:off x="72958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3"/>
          </p:nvPr>
        </p:nvSpPr>
        <p:spPr>
          <a:xfrm>
            <a:off x="464361" y="2800228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4"/>
          </p:nvPr>
        </p:nvSpPr>
        <p:spPr>
          <a:xfrm>
            <a:off x="464361" y="3378077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5"/>
          </p:nvPr>
        </p:nvSpPr>
        <p:spPr>
          <a:xfrm>
            <a:off x="464361" y="3918600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dk1"/>
              </a:solidFill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3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4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5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Palette">
  <p:cSld name="CUSTOM_13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560829" y="883050"/>
            <a:ext cx="1243200" cy="11940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sz="1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226 / 28 / 35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E41A23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1968435" y="883050"/>
            <a:ext cx="1243200" cy="11940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sz="1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0 / 166 / 189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017991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3373925" y="883050"/>
            <a:ext cx="1245300" cy="119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sz="1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46 / 46 / 46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000000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4781587" y="883050"/>
            <a:ext cx="1245300" cy="1194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sz="1000" b="1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255 / 255 / 255</a:t>
            </a:r>
            <a:endParaRPr sz="9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9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FFFFFF</a:t>
            </a:r>
            <a:endParaRPr sz="9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560829" y="2575600"/>
            <a:ext cx="1245300" cy="8766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MINT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125 / 235 / 217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 7DEBD9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1967376" y="2575600"/>
            <a:ext cx="1245300" cy="876600"/>
          </a:xfrm>
          <a:prstGeom prst="rect">
            <a:avLst/>
          </a:prstGeom>
          <a:solidFill>
            <a:srgbClr val="00A7B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sz="10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 / 166 / 189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00A7BD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3373908" y="2575600"/>
            <a:ext cx="1245300" cy="8766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112 / 176 / 250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 70B0FA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560825" y="3563700"/>
            <a:ext cx="1245300" cy="876600"/>
          </a:xfrm>
          <a:prstGeom prst="rect">
            <a:avLst/>
          </a:prstGeom>
          <a:solidFill>
            <a:srgbClr val="C996B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PURPLE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113 / 15 / 52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C996BF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1967372" y="3563700"/>
            <a:ext cx="1245300" cy="876600"/>
          </a:xfrm>
          <a:prstGeom prst="rect">
            <a:avLst/>
          </a:prstGeom>
          <a:solidFill>
            <a:srgbClr val="850A4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MAROON</a:t>
            </a:r>
            <a:endParaRPr sz="1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r>
              <a:rPr lang="en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195 / 161 / 187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850A4D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3373904" y="3563700"/>
            <a:ext cx="1245300" cy="8766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255 / 219 / 0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FFDB00</a:t>
            </a: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4780405" y="3563700"/>
            <a:ext cx="1245300" cy="876600"/>
          </a:xfrm>
          <a:prstGeom prst="rect">
            <a:avLst/>
          </a:prstGeom>
          <a:solidFill>
            <a:srgbClr val="BCA22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OLIVE</a:t>
            </a:r>
            <a:endParaRPr sz="1000" b="1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189 / 166 / 50</a:t>
            </a:r>
            <a:endParaRPr sz="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BCA22F</a:t>
            </a:r>
            <a:endParaRPr sz="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4780403" y="2575600"/>
            <a:ext cx="1245300" cy="8766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sz="1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--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RGB </a:t>
            </a:r>
            <a:r>
              <a:rPr lang="en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61 / 107 / 212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r>
              <a:rPr lang="en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3D6BD4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457200" y="496000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457200" y="2170388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34" name="Google Shape;234;p29"/>
          <p:cNvGrpSpPr/>
          <p:nvPr/>
        </p:nvGrpSpPr>
        <p:grpSpPr>
          <a:xfrm>
            <a:off x="6873590" y="988392"/>
            <a:ext cx="1688795" cy="1578549"/>
            <a:chOff x="1020750" y="2355030"/>
            <a:chExt cx="1839646" cy="1910613"/>
          </a:xfrm>
        </p:grpSpPr>
        <p:sp>
          <p:nvSpPr>
            <p:cNvPr id="235" name="Google Shape;235;p29"/>
            <p:cNvSpPr/>
            <p:nvPr/>
          </p:nvSpPr>
          <p:spPr>
            <a:xfrm>
              <a:off x="1020750" y="23550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INSERT TERM</a:t>
              </a:r>
              <a:endPara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Ipsum dolor sit amet...</a:t>
              </a:r>
              <a:endPara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236" name="Google Shape;236;p29"/>
            <p:cNvGrpSpPr/>
            <p:nvPr/>
          </p:nvGrpSpPr>
          <p:grpSpPr>
            <a:xfrm>
              <a:off x="2584714" y="3989961"/>
              <a:ext cx="275682" cy="275682"/>
              <a:chOff x="2893513" y="3993856"/>
              <a:chExt cx="275682" cy="275682"/>
            </a:xfrm>
          </p:grpSpPr>
          <p:sp>
            <p:nvSpPr>
              <p:cNvPr id="237" name="Google Shape;237;p29"/>
              <p:cNvSpPr/>
              <p:nvPr/>
            </p:nvSpPr>
            <p:spPr>
              <a:xfrm rot="-5400000">
                <a:off x="2893513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9"/>
              <p:cNvSpPr/>
              <p:nvPr/>
            </p:nvSpPr>
            <p:spPr>
              <a:xfrm rot="5400000">
                <a:off x="2899495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9" name="Google Shape;239;p29"/>
          <p:cNvGrpSpPr/>
          <p:nvPr/>
        </p:nvGrpSpPr>
        <p:grpSpPr>
          <a:xfrm>
            <a:off x="6708207" y="2760825"/>
            <a:ext cx="2019563" cy="1254357"/>
            <a:chOff x="5540475" y="1141525"/>
            <a:chExt cx="2444400" cy="1518225"/>
          </a:xfrm>
        </p:grpSpPr>
        <p:sp>
          <p:nvSpPr>
            <p:cNvPr id="240" name="Google Shape;240;p29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3D6BD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Ipsum dolor sit amet...</a:t>
              </a:r>
              <a:endPara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 rot="10800000">
              <a:off x="6647475" y="2390950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3D6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2" name="Google Shape;242;p29"/>
          <p:cNvCxnSpPr/>
          <p:nvPr/>
        </p:nvCxnSpPr>
        <p:spPr>
          <a:xfrm>
            <a:off x="1761000" y="765300"/>
            <a:ext cx="42747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9"/>
          <p:cNvCxnSpPr/>
          <p:nvPr/>
        </p:nvCxnSpPr>
        <p:spPr>
          <a:xfrm>
            <a:off x="2072300" y="2423125"/>
            <a:ext cx="39633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9"/>
          <p:cNvSpPr txBox="1"/>
          <p:nvPr/>
        </p:nvSpPr>
        <p:spPr>
          <a:xfrm>
            <a:off x="457200" y="4551800"/>
            <a:ext cx="55785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* Secondary colors NOT to be used as text color.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Slide">
  <p:cSld name="Thank You Slid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1" name="Google Shape;31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4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Thank You Slide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- No Attribution">
  <p:cSld name="CUSTOM_4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9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 descr="GA-Cog-90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457200" y="1777050"/>
            <a:ext cx="72879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Paths: home</a:t>
            </a:r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user on a computer has a </a:t>
            </a:r>
            <a:r>
              <a:rPr lang="en" b="1" dirty="0"/>
              <a:t>home directory</a:t>
            </a:r>
            <a:r>
              <a:rPr lang="en" dirty="0"/>
              <a:t>, which is where you start out when you open your terminal. It is often denoted simply with a </a:t>
            </a:r>
            <a:r>
              <a:rPr lang="en" b="1" dirty="0"/>
              <a:t>tilde (~)</a:t>
            </a:r>
            <a:r>
              <a:rPr lang="en" dirty="0"/>
              <a:t>. When I typed, 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pwd</a:t>
            </a:r>
            <a:r>
              <a:rPr lang="en" dirty="0"/>
              <a:t>, I saw: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r>
              <a:rPr lang="en"/>
              <a:t> | © 2020 General Assembly</a:t>
            </a:r>
            <a:endParaRPr/>
          </a:p>
        </p:txBody>
      </p:sp>
      <p:cxnSp>
        <p:nvCxnSpPr>
          <p:cNvPr id="309" name="Google Shape;309;p38"/>
          <p:cNvCxnSpPr/>
          <p:nvPr/>
        </p:nvCxnSpPr>
        <p:spPr>
          <a:xfrm rot="10800000" flipH="1">
            <a:off x="704630" y="3285331"/>
            <a:ext cx="164100" cy="756300"/>
          </a:xfrm>
          <a:prstGeom prst="straightConnector1">
            <a:avLst/>
          </a:prstGeom>
          <a:noFill/>
          <a:ln w="952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38"/>
          <p:cNvSpPr/>
          <p:nvPr/>
        </p:nvSpPr>
        <p:spPr>
          <a:xfrm rot="5400000">
            <a:off x="1459655" y="2752831"/>
            <a:ext cx="96300" cy="1090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 txBox="1"/>
          <p:nvPr/>
        </p:nvSpPr>
        <p:spPr>
          <a:xfrm>
            <a:off x="413405" y="3977456"/>
            <a:ext cx="5493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root</a:t>
            </a:r>
            <a:endParaRPr b="1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1097605" y="3346081"/>
            <a:ext cx="11622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home dir</a:t>
            </a:r>
            <a:endParaRPr b="1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A65CD-728F-4D9B-9453-B86E988E1C38}"/>
              </a:ext>
            </a:extLst>
          </p:cNvPr>
          <p:cNvSpPr txBox="1"/>
          <p:nvPr/>
        </p:nvSpPr>
        <p:spPr>
          <a:xfrm>
            <a:off x="322894" y="2869021"/>
            <a:ext cx="236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Consolas" panose="020B0609020204030204" pitchFamily="49" charset="0"/>
                <a:ea typeface="Ubuntu"/>
                <a:cs typeface="Ubuntu"/>
                <a:sym typeface="Ubuntu"/>
              </a:rPr>
              <a:t>/c/Users/dan</a:t>
            </a:r>
          </a:p>
        </p:txBody>
      </p:sp>
      <p:cxnSp>
        <p:nvCxnSpPr>
          <p:cNvPr id="11" name="Google Shape;309;p38">
            <a:extLst>
              <a:ext uri="{FF2B5EF4-FFF2-40B4-BE49-F238E27FC236}">
                <a16:creationId xmlns:a16="http://schemas.microsoft.com/office/drawing/2014/main" id="{5542BA69-4265-42C7-93A4-7833F7265DC3}"/>
              </a:ext>
            </a:extLst>
          </p:cNvPr>
          <p:cNvCxnSpPr/>
          <p:nvPr/>
        </p:nvCxnSpPr>
        <p:spPr>
          <a:xfrm rot="10800000" flipH="1">
            <a:off x="3480246" y="3285147"/>
            <a:ext cx="164100" cy="756300"/>
          </a:xfrm>
          <a:prstGeom prst="straightConnector1">
            <a:avLst/>
          </a:prstGeom>
          <a:noFill/>
          <a:ln w="952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310;p38">
            <a:extLst>
              <a:ext uri="{FF2B5EF4-FFF2-40B4-BE49-F238E27FC236}">
                <a16:creationId xmlns:a16="http://schemas.microsoft.com/office/drawing/2014/main" id="{BE913DC9-B285-4A0D-8B3A-4289ACF23D33}"/>
              </a:ext>
            </a:extLst>
          </p:cNvPr>
          <p:cNvSpPr/>
          <p:nvPr/>
        </p:nvSpPr>
        <p:spPr>
          <a:xfrm rot="5400000">
            <a:off x="4235271" y="2752647"/>
            <a:ext cx="96300" cy="1090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1;p38">
            <a:extLst>
              <a:ext uri="{FF2B5EF4-FFF2-40B4-BE49-F238E27FC236}">
                <a16:creationId xmlns:a16="http://schemas.microsoft.com/office/drawing/2014/main" id="{8E190551-6554-4C9E-A9CC-3995A8B19C7F}"/>
              </a:ext>
            </a:extLst>
          </p:cNvPr>
          <p:cNvSpPr txBox="1"/>
          <p:nvPr/>
        </p:nvSpPr>
        <p:spPr>
          <a:xfrm>
            <a:off x="3189021" y="3977272"/>
            <a:ext cx="5493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root</a:t>
            </a:r>
            <a:endParaRPr b="1" dirty="0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312;p38">
            <a:extLst>
              <a:ext uri="{FF2B5EF4-FFF2-40B4-BE49-F238E27FC236}">
                <a16:creationId xmlns:a16="http://schemas.microsoft.com/office/drawing/2014/main" id="{2494F2E3-1931-4AC9-9E88-58BD3AE72231}"/>
              </a:ext>
            </a:extLst>
          </p:cNvPr>
          <p:cNvSpPr txBox="1"/>
          <p:nvPr/>
        </p:nvSpPr>
        <p:spPr>
          <a:xfrm>
            <a:off x="3873221" y="3345897"/>
            <a:ext cx="11622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home dir</a:t>
            </a:r>
            <a:endParaRPr b="1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FBD17-5782-46A2-BFBF-512D2DECEA71}"/>
              </a:ext>
            </a:extLst>
          </p:cNvPr>
          <p:cNvSpPr txBox="1"/>
          <p:nvPr/>
        </p:nvSpPr>
        <p:spPr>
          <a:xfrm>
            <a:off x="3098510" y="2868837"/>
            <a:ext cx="236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Consolas" panose="020B0609020204030204" pitchFamily="49" charset="0"/>
                <a:ea typeface="Ubuntu"/>
                <a:cs typeface="Ubuntu"/>
                <a:sym typeface="Ubuntu"/>
              </a:rPr>
              <a:t>/Users/dan</a:t>
            </a:r>
          </a:p>
        </p:txBody>
      </p:sp>
      <p:cxnSp>
        <p:nvCxnSpPr>
          <p:cNvPr id="16" name="Google Shape;309;p38">
            <a:extLst>
              <a:ext uri="{FF2B5EF4-FFF2-40B4-BE49-F238E27FC236}">
                <a16:creationId xmlns:a16="http://schemas.microsoft.com/office/drawing/2014/main" id="{A8B44740-F331-4A9A-A901-BD996F84DB90}"/>
              </a:ext>
            </a:extLst>
          </p:cNvPr>
          <p:cNvCxnSpPr/>
          <p:nvPr/>
        </p:nvCxnSpPr>
        <p:spPr>
          <a:xfrm rot="10800000" flipH="1">
            <a:off x="6198978" y="3285147"/>
            <a:ext cx="164100" cy="756300"/>
          </a:xfrm>
          <a:prstGeom prst="straightConnector1">
            <a:avLst/>
          </a:prstGeom>
          <a:noFill/>
          <a:ln w="952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310;p38">
            <a:extLst>
              <a:ext uri="{FF2B5EF4-FFF2-40B4-BE49-F238E27FC236}">
                <a16:creationId xmlns:a16="http://schemas.microsoft.com/office/drawing/2014/main" id="{4665786D-2B2F-4A6B-8339-8AABE89B4B80}"/>
              </a:ext>
            </a:extLst>
          </p:cNvPr>
          <p:cNvSpPr/>
          <p:nvPr/>
        </p:nvSpPr>
        <p:spPr>
          <a:xfrm rot="5400000">
            <a:off x="6954003" y="2752647"/>
            <a:ext cx="96300" cy="1090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1;p38">
            <a:extLst>
              <a:ext uri="{FF2B5EF4-FFF2-40B4-BE49-F238E27FC236}">
                <a16:creationId xmlns:a16="http://schemas.microsoft.com/office/drawing/2014/main" id="{DF98F665-E992-4D02-9C37-D5E1DE610BB6}"/>
              </a:ext>
            </a:extLst>
          </p:cNvPr>
          <p:cNvSpPr txBox="1"/>
          <p:nvPr/>
        </p:nvSpPr>
        <p:spPr>
          <a:xfrm>
            <a:off x="5907753" y="3977272"/>
            <a:ext cx="5493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root</a:t>
            </a:r>
            <a:endParaRPr b="1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312;p38">
            <a:extLst>
              <a:ext uri="{FF2B5EF4-FFF2-40B4-BE49-F238E27FC236}">
                <a16:creationId xmlns:a16="http://schemas.microsoft.com/office/drawing/2014/main" id="{8F78C05D-7344-4A25-8250-4C6A742570B2}"/>
              </a:ext>
            </a:extLst>
          </p:cNvPr>
          <p:cNvSpPr txBox="1"/>
          <p:nvPr/>
        </p:nvSpPr>
        <p:spPr>
          <a:xfrm>
            <a:off x="6591953" y="3345897"/>
            <a:ext cx="11622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home dir</a:t>
            </a:r>
            <a:endParaRPr b="1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FA51F9-641E-45B7-8AEE-118C0F3027D2}"/>
              </a:ext>
            </a:extLst>
          </p:cNvPr>
          <p:cNvSpPr txBox="1"/>
          <p:nvPr/>
        </p:nvSpPr>
        <p:spPr>
          <a:xfrm>
            <a:off x="5817242" y="2868837"/>
            <a:ext cx="236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Consolas" panose="020B0609020204030204" pitchFamily="49" charset="0"/>
                <a:ea typeface="Ubuntu"/>
                <a:cs typeface="Ubuntu"/>
                <a:sym typeface="Ubuntu"/>
              </a:rPr>
              <a:t>/home/dan</a:t>
            </a:r>
          </a:p>
        </p:txBody>
      </p:sp>
      <p:sp>
        <p:nvSpPr>
          <p:cNvPr id="3" name="Google Shape;324;p39">
            <a:extLst>
              <a:ext uri="{FF2B5EF4-FFF2-40B4-BE49-F238E27FC236}">
                <a16:creationId xmlns:a16="http://schemas.microsoft.com/office/drawing/2014/main" id="{92653991-C038-4A72-802A-F3DC44928A72}"/>
              </a:ext>
            </a:extLst>
          </p:cNvPr>
          <p:cNvSpPr txBox="1"/>
          <p:nvPr/>
        </p:nvSpPr>
        <p:spPr>
          <a:xfrm rot="-953112">
            <a:off x="4843265" y="2603291"/>
            <a:ext cx="902047" cy="26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(on Mac)</a:t>
            </a:r>
            <a:endParaRPr b="1" dirty="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324;p39">
            <a:extLst>
              <a:ext uri="{FF2B5EF4-FFF2-40B4-BE49-F238E27FC236}">
                <a16:creationId xmlns:a16="http://schemas.microsoft.com/office/drawing/2014/main" id="{20ECCD02-8E43-47C3-A85D-54F9B33B4EDA}"/>
              </a:ext>
            </a:extLst>
          </p:cNvPr>
          <p:cNvSpPr txBox="1"/>
          <p:nvPr/>
        </p:nvSpPr>
        <p:spPr>
          <a:xfrm rot="-953112">
            <a:off x="2084249" y="2539561"/>
            <a:ext cx="1426968" cy="26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(on Windows)</a:t>
            </a:r>
            <a:endParaRPr b="1" dirty="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324;p39">
            <a:extLst>
              <a:ext uri="{FF2B5EF4-FFF2-40B4-BE49-F238E27FC236}">
                <a16:creationId xmlns:a16="http://schemas.microsoft.com/office/drawing/2014/main" id="{6942CFCC-6E87-406E-AD47-8A9B154D7A19}"/>
              </a:ext>
            </a:extLst>
          </p:cNvPr>
          <p:cNvSpPr txBox="1"/>
          <p:nvPr/>
        </p:nvSpPr>
        <p:spPr>
          <a:xfrm rot="-953112">
            <a:off x="7617248" y="2558534"/>
            <a:ext cx="1286997" cy="26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(on Linux)</a:t>
            </a:r>
            <a:endParaRPr b="1" dirty="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Walk and Talk</a:t>
            </a:r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move around our computer?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cd</a:t>
            </a:r>
            <a:r>
              <a:rPr lang="en"/>
              <a:t> = change directory = move to a certain folder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Paths</a:t>
            </a:r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</a:t>
            </a:r>
            <a:r>
              <a:rPr lang="en" b="1" dirty="0">
                <a:latin typeface="Ubuntu"/>
                <a:ea typeface="Ubuntu"/>
                <a:cs typeface="Ubuntu"/>
                <a:sym typeface="Ubuntu"/>
              </a:rPr>
              <a:t>cd</a:t>
            </a:r>
            <a:r>
              <a:rPr lang="en" dirty="0"/>
              <a:t> into a specific directory if you know its </a:t>
            </a:r>
            <a:r>
              <a:rPr lang="en" i="1" dirty="0"/>
              <a:t>exact</a:t>
            </a:r>
            <a:r>
              <a:rPr lang="en" dirty="0"/>
              <a:t> location. The exact location, starting with root, is a folder’s </a:t>
            </a:r>
            <a:r>
              <a:rPr lang="en" b="1" dirty="0"/>
              <a:t>absolute path</a:t>
            </a:r>
            <a:r>
              <a:rPr lang="en" dirty="0"/>
              <a:t>. For example: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cd /Users/dan/Documents/project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or…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cd ~/Documents/project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4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2" name="Google Shape;311;p38">
            <a:extLst>
              <a:ext uri="{FF2B5EF4-FFF2-40B4-BE49-F238E27FC236}">
                <a16:creationId xmlns:a16="http://schemas.microsoft.com/office/drawing/2014/main" id="{A72AB89B-FCFA-4D3E-8953-72A009EEEEB6}"/>
              </a:ext>
            </a:extLst>
          </p:cNvPr>
          <p:cNvSpPr txBox="1"/>
          <p:nvPr/>
        </p:nvSpPr>
        <p:spPr>
          <a:xfrm>
            <a:off x="7197140" y="2676792"/>
            <a:ext cx="1423619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bsolute path</a:t>
            </a:r>
            <a:endParaRPr b="1" dirty="0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11;p38">
            <a:extLst>
              <a:ext uri="{FF2B5EF4-FFF2-40B4-BE49-F238E27FC236}">
                <a16:creationId xmlns:a16="http://schemas.microsoft.com/office/drawing/2014/main" id="{EBAC98D7-4079-434B-8EFF-CEB942CFFE1D}"/>
              </a:ext>
            </a:extLst>
          </p:cNvPr>
          <p:cNvSpPr txBox="1"/>
          <p:nvPr/>
        </p:nvSpPr>
        <p:spPr>
          <a:xfrm>
            <a:off x="7197140" y="3672472"/>
            <a:ext cx="164206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Absolute</a:t>
            </a:r>
            <a: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 path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(bash expands ~</a:t>
            </a:r>
            <a:b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to /Users/dan)</a:t>
            </a:r>
            <a:endParaRPr b="1" dirty="0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Paths</a:t>
            </a:r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Sometimes you don’t know the </a:t>
            </a:r>
            <a:r>
              <a:rPr lang="en" i="1" dirty="0"/>
              <a:t>exact</a:t>
            </a:r>
            <a:r>
              <a:rPr lang="en" dirty="0"/>
              <a:t> location of a folder, but you do know it </a:t>
            </a:r>
            <a:r>
              <a:rPr lang="en" i="1" dirty="0"/>
              <a:t>relative</a:t>
            </a:r>
            <a:r>
              <a:rPr lang="en" dirty="0"/>
              <a:t> to where you currently are. If this is the case, you can also use a </a:t>
            </a:r>
            <a:r>
              <a:rPr lang="en" b="1" dirty="0"/>
              <a:t>relative path</a:t>
            </a:r>
            <a:r>
              <a:rPr lang="en" dirty="0"/>
              <a:t>. For example, if we’re currently in our home directory, 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instead of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cd ~/Desktop/project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we can write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cd Desktop/project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  <p:sp>
        <p:nvSpPr>
          <p:cNvPr id="345" name="Google Shape;345;p4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2" name="Google Shape;311;p38">
            <a:extLst>
              <a:ext uri="{FF2B5EF4-FFF2-40B4-BE49-F238E27FC236}">
                <a16:creationId xmlns:a16="http://schemas.microsoft.com/office/drawing/2014/main" id="{527FBBC0-C179-4945-81E0-67B3DEC0A997}"/>
              </a:ext>
            </a:extLst>
          </p:cNvPr>
          <p:cNvSpPr txBox="1"/>
          <p:nvPr/>
        </p:nvSpPr>
        <p:spPr>
          <a:xfrm>
            <a:off x="6846620" y="2961272"/>
            <a:ext cx="1423619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Absolute</a:t>
            </a:r>
            <a: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 path</a:t>
            </a:r>
            <a:endParaRPr b="1" dirty="0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11;p38">
            <a:extLst>
              <a:ext uri="{FF2B5EF4-FFF2-40B4-BE49-F238E27FC236}">
                <a16:creationId xmlns:a16="http://schemas.microsoft.com/office/drawing/2014/main" id="{814A19EC-D839-4AC0-A26B-5EC2A4E3A03D}"/>
              </a:ext>
            </a:extLst>
          </p:cNvPr>
          <p:cNvSpPr txBox="1"/>
          <p:nvPr/>
        </p:nvSpPr>
        <p:spPr>
          <a:xfrm>
            <a:off x="6846619" y="4028072"/>
            <a:ext cx="1423619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Relative</a:t>
            </a:r>
            <a: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 path</a:t>
            </a:r>
            <a:b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b="1" dirty="0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(to the working directory)</a:t>
            </a:r>
            <a:endParaRPr b="1" dirty="0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Paths</a:t>
            </a:r>
            <a:endParaRPr/>
          </a:p>
        </p:txBody>
      </p:sp>
      <p:sp>
        <p:nvSpPr>
          <p:cNvPr id="351" name="Google Shape;351;p43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And again, if we’re on our Desktop, we can write</a:t>
            </a:r>
            <a:endParaRPr sz="15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cd project</a:t>
            </a:r>
            <a:endParaRPr sz="1500"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dirty="0"/>
              <a:t>But how do I get back up to my desktop? Or my home directory? The notation to “go up” a folder is the </a:t>
            </a:r>
            <a:r>
              <a:rPr lang="en" sz="1500" b="1" dirty="0"/>
              <a:t>double dot (..)</a:t>
            </a:r>
            <a:r>
              <a:rPr lang="en" sz="1500" dirty="0"/>
              <a:t>. And so, from inside this project folder, to go back up to the desktop, you would type:</a:t>
            </a:r>
            <a:endParaRPr sz="15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cd ..</a:t>
            </a:r>
            <a:endParaRPr sz="1500"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dirty="0"/>
              <a:t>And to go up to your home directory:</a:t>
            </a:r>
            <a:endParaRPr sz="15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cd ../..</a:t>
            </a:r>
            <a:endParaRPr sz="1500"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  <p:sp>
        <p:nvSpPr>
          <p:cNvPr id="352" name="Google Shape;352;p4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353" name="Google Shape;353;p43"/>
          <p:cNvSpPr txBox="1"/>
          <p:nvPr/>
        </p:nvSpPr>
        <p:spPr>
          <a:xfrm rot="-953464">
            <a:off x="4970245" y="2957848"/>
            <a:ext cx="1434210" cy="26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(go up one level)</a:t>
            </a:r>
            <a:endParaRPr b="1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 rot="-953464">
            <a:off x="5015620" y="3959173"/>
            <a:ext cx="1434210" cy="26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(go up two levels)</a:t>
            </a:r>
            <a:endParaRPr b="1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Shortcuts</a:t>
            </a:r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 | © 2020 General Assembly</a:t>
            </a:r>
            <a:endParaRPr/>
          </a:p>
        </p:txBody>
      </p:sp>
      <p:graphicFrame>
        <p:nvGraphicFramePr>
          <p:cNvPr id="361" name="Google Shape;361;p44"/>
          <p:cNvGraphicFramePr/>
          <p:nvPr/>
        </p:nvGraphicFramePr>
        <p:xfrm>
          <a:off x="952500" y="1466850"/>
          <a:ext cx="7239000" cy="2414120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25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cd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(with no path given)</a:t>
                      </a:r>
                      <a:endParaRPr sz="1800" b="1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 to home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cd ~</a:t>
                      </a: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>
                        <a:highlight>
                          <a:srgbClr val="FFDB00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 to home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cd ..</a:t>
                      </a:r>
                      <a:endParaRPr>
                        <a:highlight>
                          <a:srgbClr val="FFDB00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 up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cd .</a:t>
                      </a:r>
                      <a:endParaRPr>
                        <a:highlight>
                          <a:srgbClr val="FFDB00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 nothing (</a:t>
                      </a:r>
                      <a:r>
                        <a:rPr lang="en" sz="1800" b="1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= “this folder”)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cd -</a:t>
                      </a:r>
                      <a:endParaRPr>
                        <a:highlight>
                          <a:srgbClr val="FFDB00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Go back to last directory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2" name="Google Shape;362;p44"/>
          <p:cNvSpPr txBox="1"/>
          <p:nvPr/>
        </p:nvSpPr>
        <p:spPr>
          <a:xfrm>
            <a:off x="1837625" y="2730750"/>
            <a:ext cx="2659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Around</a:t>
            </a:r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ls</a:t>
            </a:r>
            <a:r>
              <a:rPr lang="en"/>
              <a:t> command is used to </a:t>
            </a:r>
            <a:r>
              <a:rPr lang="en" b="1"/>
              <a:t>list</a:t>
            </a:r>
            <a:r>
              <a:rPr lang="en"/>
              <a:t> our all the files and folders in a given directory.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9" name="Google Shape;369;p4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70" name="Google Shape;370;p45"/>
          <p:cNvPicPr preferRelativeResize="0"/>
          <p:nvPr/>
        </p:nvPicPr>
        <p:blipFill rotWithShape="1">
          <a:blip r:embed="rId3">
            <a:alphaModFix/>
          </a:blip>
          <a:srcRect l="22401" r="22692"/>
          <a:stretch/>
        </p:blipFill>
        <p:spPr>
          <a:xfrm>
            <a:off x="533394" y="2400450"/>
            <a:ext cx="1475750" cy="151194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>
            <a:spLocks noGrp="1"/>
          </p:cNvSpPr>
          <p:nvPr>
            <p:ph type="body" idx="1"/>
          </p:nvPr>
        </p:nvSpPr>
        <p:spPr>
          <a:xfrm>
            <a:off x="2305200" y="2400450"/>
            <a:ext cx="5967900" cy="1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You Try: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Go to your Downloads folder.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Look at what is inside it.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 back to your home folder.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Makin’ Stuff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Directories</a:t>
            </a:r>
            <a:endParaRPr/>
          </a:p>
        </p:txBody>
      </p:sp>
      <p:sp>
        <p:nvSpPr>
          <p:cNvPr id="382" name="Google Shape;382;p47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use the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mkdir</a:t>
            </a:r>
            <a:r>
              <a:rPr lang="en"/>
              <a:t> command to create a new directory</a:t>
            </a:r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l="22401" r="22692"/>
          <a:stretch/>
        </p:blipFill>
        <p:spPr>
          <a:xfrm>
            <a:off x="1108025" y="2476650"/>
            <a:ext cx="1120973" cy="11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>
            <a:spLocks noGrp="1"/>
          </p:cNvSpPr>
          <p:nvPr>
            <p:ph type="body" idx="1"/>
          </p:nvPr>
        </p:nvSpPr>
        <p:spPr>
          <a:xfrm>
            <a:off x="2305200" y="2400450"/>
            <a:ext cx="5967900" cy="1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You Try: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Make a folder on your desktop called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tutorial</a:t>
            </a:r>
            <a:r>
              <a:rPr lang="en"/>
              <a:t> and then navigate into it.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Explore our Development Environment</a:t>
            </a:r>
            <a:endParaRPr/>
          </a:p>
        </p:txBody>
      </p:sp>
      <p:sp>
        <p:nvSpPr>
          <p:cNvPr id="391" name="Google Shape;391;p48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you’re in this new directory. Let’s run the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jupyter notebook</a:t>
            </a:r>
            <a:r>
              <a:rPr lang="en"/>
              <a:t> command to execute the Jupyter Notebook software.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Let’s play around here and make a quick notebook.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438" y="2810350"/>
            <a:ext cx="1445124" cy="167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1: The UNIX Command Line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What is it and why use it?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Movin’ around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Lookin’ at things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Makin’ things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2: Git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What is version control, and why use it?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Git workflow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</a:t>
            </a:r>
            <a:r>
              <a:rPr lang="en" b="1" i="1"/>
              <a:t>we</a:t>
            </a:r>
            <a:r>
              <a:rPr lang="en"/>
              <a:t> use Git in our class</a:t>
            </a: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make a quick empty file</a:t>
            </a:r>
            <a:endParaRPr dirty="0"/>
          </a:p>
        </p:txBody>
      </p:sp>
      <p:sp>
        <p:nvSpPr>
          <p:cNvPr id="408" name="Google Shape;408;p5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You can use the </a:t>
            </a:r>
            <a:r>
              <a:rPr lang="en-US" b="1" dirty="0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touch</a:t>
            </a:r>
            <a:r>
              <a:rPr lang="en-US" dirty="0"/>
              <a:t> command to make an empty file.</a:t>
            </a:r>
          </a:p>
        </p:txBody>
      </p:sp>
      <p:sp>
        <p:nvSpPr>
          <p:cNvPr id="409" name="Google Shape;409;p5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410" name="Google Shape;410;p50"/>
          <p:cNvPicPr preferRelativeResize="0"/>
          <p:nvPr/>
        </p:nvPicPr>
        <p:blipFill rotWithShape="1">
          <a:blip r:embed="rId3">
            <a:alphaModFix/>
          </a:blip>
          <a:srcRect l="22401" r="22692"/>
          <a:stretch/>
        </p:blipFill>
        <p:spPr>
          <a:xfrm>
            <a:off x="1108025" y="2476650"/>
            <a:ext cx="1120973" cy="11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0"/>
          <p:cNvSpPr txBox="1">
            <a:spLocks noGrp="1"/>
          </p:cNvSpPr>
          <p:nvPr>
            <p:ph type="body" idx="1"/>
          </p:nvPr>
        </p:nvSpPr>
        <p:spPr>
          <a:xfrm>
            <a:off x="2305200" y="2660925"/>
            <a:ext cx="5967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touch</a:t>
            </a:r>
            <a:r>
              <a:rPr lang="en"/>
              <a:t> to make a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hello.py</a:t>
            </a:r>
            <a:r>
              <a:rPr lang="en"/>
              <a:t> and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goodbye.py</a:t>
            </a:r>
            <a:r>
              <a:rPr lang="en"/>
              <a:t> file in our tutorial folder.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Make a Python Script!</a:t>
            </a:r>
            <a:endParaRPr dirty="0"/>
          </a:p>
        </p:txBody>
      </p:sp>
      <p:sp>
        <p:nvSpPr>
          <p:cNvPr id="408" name="Google Shape;408;p5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You can use the </a:t>
            </a:r>
            <a:r>
              <a:rPr lang="en" b="1" dirty="0">
                <a:highlight>
                  <a:srgbClr val="FFDB00"/>
                </a:highlight>
                <a:latin typeface="Ubuntu"/>
                <a:sym typeface="Ubuntu"/>
              </a:rPr>
              <a:t>echo</a:t>
            </a:r>
            <a:r>
              <a:rPr lang="en" dirty="0"/>
              <a:t> command to send text to stdout (“standard output”).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echo 'Hello, world!’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By default, stdout is the terminal – so it displays on your screen.</a:t>
            </a:r>
          </a:p>
        </p:txBody>
      </p:sp>
      <p:sp>
        <p:nvSpPr>
          <p:cNvPr id="409" name="Google Shape;409;p5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r>
              <a:rPr lang="en"/>
              <a:t> | © 2020 General Assembly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986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Make a Python Script!</a:t>
            </a:r>
            <a:endParaRPr dirty="0"/>
          </a:p>
        </p:txBody>
      </p:sp>
      <p:sp>
        <p:nvSpPr>
          <p:cNvPr id="408" name="Google Shape;408;p5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can redirect stdout elsewhere by using </a:t>
            </a:r>
            <a:r>
              <a:rPr lang="en" b="1" dirty="0">
                <a:highlight>
                  <a:srgbClr val="FFDB00"/>
                </a:highlight>
                <a:latin typeface="Ubuntu"/>
                <a:sym typeface="Ubuntu"/>
              </a:rPr>
              <a:t>&gt;</a:t>
            </a:r>
            <a:r>
              <a:rPr lang="en" dirty="0"/>
              <a:t> … for example to a file! Let’s create our first Python script this way.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Courier New" panose="02070309020205020404" pitchFamily="49" charset="0"/>
                <a:sym typeface="Ubuntu"/>
              </a:rPr>
              <a:t>echo 'print("Hello, world!")' &gt; hello.py</a:t>
            </a:r>
          </a:p>
          <a:p>
            <a:pPr marL="0" indent="0">
              <a:spcAft>
                <a:spcPts val="1600"/>
              </a:spcAft>
              <a:buNone/>
            </a:pPr>
            <a:endParaRPr lang="en" dirty="0"/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This is one of many reasons why Linux is so powerful. You can send the output of any program directly to a file -- or even to another program as its input!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Courier New" panose="02070309020205020404" pitchFamily="49" charset="0"/>
              <a:sym typeface="Ubuntu"/>
            </a:endParaRPr>
          </a:p>
        </p:txBody>
      </p:sp>
      <p:sp>
        <p:nvSpPr>
          <p:cNvPr id="409" name="Google Shape;409;p5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r>
              <a:rPr lang="en" dirty="0"/>
              <a:t> | © 2020 General Assembly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362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World!</a:t>
            </a:r>
            <a:endParaRPr/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only is Python a programming language… it’s also a program! Actually, it’s a program that runs programs! We can run this file with the </a:t>
            </a:r>
            <a:r>
              <a:rPr lang="en" b="1" dirty="0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python</a:t>
            </a:r>
            <a:r>
              <a:rPr lang="en" dirty="0"/>
              <a:t> command (</a:t>
            </a:r>
            <a:r>
              <a:rPr lang="en" b="1" dirty="0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python3</a:t>
            </a:r>
            <a:r>
              <a:rPr lang="en" dirty="0"/>
              <a:t> on some Linux and MacOS versions).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To run our program, we can simply run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python hello.py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But what if our file changes? How can we keep track…?</a:t>
            </a:r>
            <a:endParaRPr b="1" dirty="0">
              <a:highlight>
                <a:srgbClr val="FFDB00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b="1" dirty="0">
              <a:highlight>
                <a:srgbClr val="FFDB00"/>
              </a:highlight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Cheat Sheet</a:t>
            </a:r>
            <a:endParaRPr/>
          </a:p>
        </p:txBody>
      </p:sp>
      <p:sp>
        <p:nvSpPr>
          <p:cNvPr id="433" name="Google Shape;433;p5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r>
              <a:rPr lang="en"/>
              <a:t> | © 2020 General Assembly</a:t>
            </a:r>
            <a:endParaRPr/>
          </a:p>
        </p:txBody>
      </p:sp>
      <p:graphicFrame>
        <p:nvGraphicFramePr>
          <p:cNvPr id="434" name="Google Shape;434;p53"/>
          <p:cNvGraphicFramePr/>
          <p:nvPr>
            <p:extLst>
              <p:ext uri="{D42A27DB-BD31-4B8C-83A1-F6EECF244321}">
                <p14:modId xmlns:p14="http://schemas.microsoft.com/office/powerpoint/2010/main" val="2640091873"/>
              </p:ext>
            </p:extLst>
          </p:nvPr>
        </p:nvGraphicFramePr>
        <p:xfrm>
          <a:off x="952500" y="1466850"/>
          <a:ext cx="7239000" cy="2894658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25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cd /path/to/folder</a:t>
                      </a:r>
                      <a:endParaRPr sz="1800" b="1" dirty="0">
                        <a:latin typeface="Consolas" panose="020B0609020204030204" pitchFamily="49" charset="0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Change directory (move)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pwd</a:t>
                      </a: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Print working directory (where am I now?)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ls</a:t>
                      </a:r>
                      <a:endParaRPr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List everything where I am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mkdir folder-name</a:t>
                      </a:r>
                      <a:endParaRPr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Make a folder called </a:t>
                      </a:r>
                      <a:r>
                        <a:rPr lang="en" sz="1800" b="1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folder-name</a:t>
                      </a:r>
                      <a:endParaRPr b="1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touch file-name.py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Make an empty text file called </a:t>
                      </a:r>
                      <a:r>
                        <a:rPr lang="en" sz="1800" b="1" dirty="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file-name.py</a:t>
                      </a:r>
                      <a:endParaRPr b="1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echo string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Sends </a:t>
                      </a:r>
                      <a:r>
                        <a:rPr lang="en" sz="1800" b="1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string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to stdout.</a:t>
                      </a:r>
                      <a:endParaRPr b="1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564691"/>
                  </a:ext>
                </a:extLst>
              </a:tr>
            </a:tbl>
          </a:graphicData>
        </a:graphic>
      </p:graphicFrame>
      <p:sp>
        <p:nvSpPr>
          <p:cNvPr id="435" name="Google Shape;435;p53"/>
          <p:cNvSpPr txBox="1"/>
          <p:nvPr/>
        </p:nvSpPr>
        <p:spPr>
          <a:xfrm>
            <a:off x="1837625" y="2730750"/>
            <a:ext cx="2659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Optional: Let’s Edit!</a:t>
            </a:r>
            <a:endParaRPr dirty="0"/>
          </a:p>
        </p:txBody>
      </p:sp>
      <p:sp>
        <p:nvSpPr>
          <p:cNvPr id="417" name="Google Shape;417;p51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 edit a plain old text file, we typically would use a </a:t>
            </a:r>
            <a:r>
              <a:rPr lang="en" b="1" dirty="0"/>
              <a:t>text editor</a:t>
            </a:r>
            <a:r>
              <a:rPr lang="en" dirty="0"/>
              <a:t>. There are millions of them out there, and experienced programmers debate which is best very fiercely. Right now, the three most popular ones are </a:t>
            </a:r>
            <a:r>
              <a:rPr lang="en" b="1" dirty="0"/>
              <a:t>Atom</a:t>
            </a:r>
            <a:r>
              <a:rPr lang="en" dirty="0"/>
              <a:t>, </a:t>
            </a:r>
            <a:r>
              <a:rPr lang="en" b="1" dirty="0"/>
              <a:t>VS Code</a:t>
            </a:r>
            <a:r>
              <a:rPr lang="en" dirty="0"/>
              <a:t>, and </a:t>
            </a:r>
            <a:r>
              <a:rPr lang="en" b="1" dirty="0"/>
              <a:t>Sublime</a:t>
            </a:r>
            <a:r>
              <a:rPr lang="en" dirty="0"/>
              <a:t>. We asked you to install Atom, so that’s what we’ll work with today.</a:t>
            </a:r>
            <a:endParaRPr dirty="0"/>
          </a:p>
        </p:txBody>
      </p:sp>
      <p:sp>
        <p:nvSpPr>
          <p:cNvPr id="418" name="Google Shape;418;p5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419" name="Google Shape;4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75" y="2771497"/>
            <a:ext cx="2180825" cy="15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1"/>
          <p:cNvSpPr txBox="1">
            <a:spLocks noGrp="1"/>
          </p:cNvSpPr>
          <p:nvPr>
            <p:ph type="body" idx="1"/>
          </p:nvPr>
        </p:nvSpPr>
        <p:spPr>
          <a:xfrm>
            <a:off x="2547750" y="3132075"/>
            <a:ext cx="5967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Open up Atom using your GUI if you’d like. An additional way to do is to run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atom .</a:t>
            </a:r>
            <a:r>
              <a:rPr lang="en"/>
              <a:t> from the command line.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Git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446" name="Google Shape;446;p55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Git is </a:t>
            </a:r>
            <a:r>
              <a:rPr lang="en" b="1" dirty="0"/>
              <a:t>version control software</a:t>
            </a:r>
            <a:r>
              <a:rPr lang="en" dirty="0"/>
              <a:t>. Why would you need such a thing?</a:t>
            </a:r>
            <a:endParaRPr dirty="0"/>
          </a:p>
        </p:txBody>
      </p:sp>
      <p:sp>
        <p:nvSpPr>
          <p:cNvPr id="447" name="Google Shape;447;p5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Git is </a:t>
            </a:r>
            <a:r>
              <a:rPr lang="en" b="1" dirty="0"/>
              <a:t>version control software</a:t>
            </a:r>
            <a:r>
              <a:rPr lang="en" dirty="0"/>
              <a:t>. Why would you need such a thing?</a:t>
            </a:r>
            <a:endParaRPr dirty="0"/>
          </a:p>
        </p:txBody>
      </p:sp>
      <p:sp>
        <p:nvSpPr>
          <p:cNvPr id="454" name="Google Shape;454;p5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455" name="Google Shape;4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75" y="1720175"/>
            <a:ext cx="4617299" cy="28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6"/>
          <p:cNvSpPr txBox="1"/>
          <p:nvPr/>
        </p:nvSpPr>
        <p:spPr>
          <a:xfrm>
            <a:off x="3631650" y="4589925"/>
            <a:ext cx="12117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/>
              <a:t>Screenshot from Charlie Rice</a:t>
            </a:r>
            <a:endParaRPr sz="600"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solves this (for text files)!</a:t>
            </a:r>
            <a:endParaRPr/>
          </a:p>
        </p:txBody>
      </p:sp>
      <p:sp>
        <p:nvSpPr>
          <p:cNvPr id="462" name="Google Shape;462;p57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41148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was created by legendary programmer </a:t>
            </a:r>
            <a:r>
              <a:rPr lang="en" b="1"/>
              <a:t>Linus Torvalds</a:t>
            </a:r>
            <a:r>
              <a:rPr lang="en"/>
              <a:t>, the same man who brought us Linux.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was actually written in 2005 as a tool to help maintain the Linux kernel itself! He named it Git, since everyone was calling him a git (slang for a grumpy old man).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Linus + UNIX = Linux</a:t>
            </a:r>
            <a:endParaRPr b="1"/>
          </a:p>
        </p:txBody>
      </p:sp>
      <p:sp>
        <p:nvSpPr>
          <p:cNvPr id="463" name="Google Shape;463;p5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464" name="Google Shape;4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375" y="1289650"/>
            <a:ext cx="1977535" cy="29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7"/>
          <p:cNvSpPr txBox="1"/>
          <p:nvPr/>
        </p:nvSpPr>
        <p:spPr>
          <a:xfrm>
            <a:off x="5783246" y="4189625"/>
            <a:ext cx="20385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/>
              <a:t>https://cdn.britannica.com/99/124299-050-4B4D509F/Linus-Torvalds-2012.jpg</a:t>
            </a:r>
            <a:endParaRPr sz="600"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 vs GUI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41148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used to be computers didn’t have a </a:t>
            </a:r>
            <a:r>
              <a:rPr lang="en" b="1"/>
              <a:t>graphical user interface (GUI)</a:t>
            </a:r>
            <a:r>
              <a:rPr lang="en"/>
              <a:t>. You had to do everything via the </a:t>
            </a:r>
            <a:r>
              <a:rPr lang="en" b="1"/>
              <a:t>command line interface (CLI)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Today we take GUIs for granted. Most computer users, if they even know the command line exists, are confused and even a little scared by it. But not you!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600" y="1409925"/>
            <a:ext cx="42672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5344200" y="389497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/>
              <a:t>https://i.kinja-img.com/gawker-media/image/upload/c_fill,f_auto,fl_progressive,g_center,h_675,pg_1,q_80,w_1200/17waftgjfrx4pjpg.jpg</a:t>
            </a:r>
            <a:endParaRPr sz="1000"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Many Gits</a:t>
            </a:r>
            <a:endParaRPr/>
          </a:p>
        </p:txBody>
      </p:sp>
      <p:sp>
        <p:nvSpPr>
          <p:cNvPr id="471" name="Google Shape;471;p5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r>
              <a:rPr lang="en"/>
              <a:t> | © 2020 General Assembly</a:t>
            </a:r>
            <a:endParaRPr/>
          </a:p>
        </p:txBody>
      </p:sp>
      <p:graphicFrame>
        <p:nvGraphicFramePr>
          <p:cNvPr id="472" name="Google Shape;472;p58"/>
          <p:cNvGraphicFramePr/>
          <p:nvPr>
            <p:extLst>
              <p:ext uri="{D42A27DB-BD31-4B8C-83A1-F6EECF244321}">
                <p14:modId xmlns:p14="http://schemas.microsoft.com/office/powerpoint/2010/main" val="4010399116"/>
              </p:ext>
            </p:extLst>
          </p:nvPr>
        </p:nvGraphicFramePr>
        <p:xfrm>
          <a:off x="602950" y="1085850"/>
          <a:ext cx="7902425" cy="3197677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224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distributed version control system.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Bash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very bad name for a Bash terminal emulator. A better name might be “(Minimal) Bash with Git.”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Github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popular website for hosting Git repositories. Think “Instagram for programmers.”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Github Enterprise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commercial version of Github. General Assembly pays a lot of money annually for our own private Github Enterprise server.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Git Workflow</a:t>
            </a:r>
            <a:endParaRPr/>
          </a:p>
        </p:txBody>
      </p:sp>
      <p:sp>
        <p:nvSpPr>
          <p:cNvPr id="478" name="Google Shape;478;p5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79" name="Google Shape;479;p59"/>
          <p:cNvSpPr/>
          <p:nvPr/>
        </p:nvSpPr>
        <p:spPr>
          <a:xfrm>
            <a:off x="65632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E51B2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Directory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0" name="Google Shape;480;p59"/>
          <p:cNvSpPr/>
          <p:nvPr/>
        </p:nvSpPr>
        <p:spPr>
          <a:xfrm>
            <a:off x="3533850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FFDB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Staging Area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59"/>
          <p:cNvSpPr/>
          <p:nvPr/>
        </p:nvSpPr>
        <p:spPr>
          <a:xfrm>
            <a:off x="641137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59"/>
          <p:cNvSpPr/>
          <p:nvPr/>
        </p:nvSpPr>
        <p:spPr>
          <a:xfrm>
            <a:off x="6070924" y="830101"/>
            <a:ext cx="2496852" cy="1376784"/>
          </a:xfrm>
          <a:prstGeom prst="cloud">
            <a:avLst/>
          </a:prstGeom>
          <a:solidFill>
            <a:srgbClr val="70B0F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Remote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(Github)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3" name="Google Shape;483;p59"/>
          <p:cNvCxnSpPr>
            <a:endCxn id="480" idx="1"/>
          </p:cNvCxnSpPr>
          <p:nvPr/>
        </p:nvCxnSpPr>
        <p:spPr>
          <a:xfrm>
            <a:off x="25468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59"/>
          <p:cNvCxnSpPr>
            <a:stCxn id="480" idx="3"/>
            <a:endCxn id="481" idx="1"/>
          </p:cNvCxnSpPr>
          <p:nvPr/>
        </p:nvCxnSpPr>
        <p:spPr>
          <a:xfrm>
            <a:off x="54244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5" name="Google Shape;485;p59"/>
          <p:cNvCxnSpPr/>
          <p:nvPr/>
        </p:nvCxnSpPr>
        <p:spPr>
          <a:xfrm>
            <a:off x="7212650" y="2325625"/>
            <a:ext cx="0" cy="748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59"/>
          <p:cNvCxnSpPr/>
          <p:nvPr/>
        </p:nvCxnSpPr>
        <p:spPr>
          <a:xfrm rot="10800000">
            <a:off x="7426050" y="2322094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" name="Google Shape;487;p59"/>
          <p:cNvSpPr txBox="1"/>
          <p:nvPr/>
        </p:nvSpPr>
        <p:spPr>
          <a:xfrm rot="-953415">
            <a:off x="2255794" y="1678755"/>
            <a:ext cx="2397410" cy="68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We’ll talk about all of this step-by-step soon.</a:t>
            </a:r>
            <a:endParaRPr b="1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First: Let’s Wrangle a Repo</a:t>
            </a:r>
            <a:endParaRPr/>
          </a:p>
        </p:txBody>
      </p:sp>
      <p:sp>
        <p:nvSpPr>
          <p:cNvPr id="493" name="Google Shape;493;p6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two ways to create a repository:</a:t>
            </a:r>
            <a:endParaRPr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Start one from scratch via the command line.</a:t>
            </a:r>
          </a:p>
          <a:p>
            <a:pPr>
              <a:spcBef>
                <a:spcPts val="1600"/>
              </a:spcBef>
              <a:buFont typeface="Proxima Nova"/>
              <a:buAutoNum type="arabicPeriod"/>
            </a:pPr>
            <a:r>
              <a:rPr lang="en-US" dirty="0"/>
              <a:t>Create one using </a:t>
            </a:r>
            <a:r>
              <a:rPr lang="en-US" dirty="0" err="1"/>
              <a:t>Github</a:t>
            </a:r>
            <a:r>
              <a:rPr lang="en-US" dirty="0"/>
              <a:t> and “clone” it onto our own machines.</a:t>
            </a:r>
          </a:p>
        </p:txBody>
      </p:sp>
      <p:sp>
        <p:nvSpPr>
          <p:cNvPr id="494" name="Google Shape;494;p6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First: Let’s Wrangle a Repo</a:t>
            </a:r>
            <a:endParaRPr/>
          </a:p>
        </p:txBody>
      </p:sp>
      <p:sp>
        <p:nvSpPr>
          <p:cNvPr id="500" name="Google Shape;500;p61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two ways to create a repository: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Start one from scratch via the command line.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highlight>
                  <a:srgbClr val="FFDB00"/>
                </a:highlight>
              </a:rPr>
              <a:t>Create one using Github and “clone” it onto our own machines.</a:t>
            </a:r>
            <a:endParaRPr b="1" dirty="0">
              <a:highlight>
                <a:srgbClr val="FFDB00"/>
              </a:highlight>
            </a:endParaRPr>
          </a:p>
        </p:txBody>
      </p:sp>
      <p:sp>
        <p:nvSpPr>
          <p:cNvPr id="501" name="Google Shape;501;p6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do that!</a:t>
            </a:r>
            <a:endParaRPr/>
          </a:p>
        </p:txBody>
      </p:sp>
      <p:sp>
        <p:nvSpPr>
          <p:cNvPr id="507" name="Google Shape;507;p62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create a repo named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my-first-repo</a:t>
            </a:r>
            <a:r>
              <a:rPr lang="en"/>
              <a:t> now!</a:t>
            </a:r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509" name="Google Shape;5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850" y="1966500"/>
            <a:ext cx="4091800" cy="23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Bringing Things Down to Local</a:t>
            </a:r>
            <a:endParaRPr/>
          </a:p>
        </p:txBody>
      </p:sp>
      <p:sp>
        <p:nvSpPr>
          <p:cNvPr id="515" name="Google Shape;515;p6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16" name="Google Shape;516;p63"/>
          <p:cNvSpPr/>
          <p:nvPr/>
        </p:nvSpPr>
        <p:spPr>
          <a:xfrm>
            <a:off x="65632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E51B2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Directory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7" name="Google Shape;517;p63"/>
          <p:cNvSpPr/>
          <p:nvPr/>
        </p:nvSpPr>
        <p:spPr>
          <a:xfrm>
            <a:off x="3533850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FFDB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Staging Area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63"/>
          <p:cNvSpPr/>
          <p:nvPr/>
        </p:nvSpPr>
        <p:spPr>
          <a:xfrm>
            <a:off x="641137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9" name="Google Shape;519;p63"/>
          <p:cNvSpPr/>
          <p:nvPr/>
        </p:nvSpPr>
        <p:spPr>
          <a:xfrm>
            <a:off x="6070924" y="830101"/>
            <a:ext cx="2496852" cy="1376784"/>
          </a:xfrm>
          <a:prstGeom prst="cloud">
            <a:avLst/>
          </a:prstGeom>
          <a:solidFill>
            <a:srgbClr val="70B0F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Remote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(Github)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0" name="Google Shape;520;p63"/>
          <p:cNvCxnSpPr>
            <a:endCxn id="517" idx="1"/>
          </p:cNvCxnSpPr>
          <p:nvPr/>
        </p:nvCxnSpPr>
        <p:spPr>
          <a:xfrm>
            <a:off x="25468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63"/>
          <p:cNvCxnSpPr>
            <a:stCxn id="517" idx="3"/>
            <a:endCxn id="518" idx="1"/>
          </p:cNvCxnSpPr>
          <p:nvPr/>
        </p:nvCxnSpPr>
        <p:spPr>
          <a:xfrm>
            <a:off x="54244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63"/>
          <p:cNvCxnSpPr/>
          <p:nvPr/>
        </p:nvCxnSpPr>
        <p:spPr>
          <a:xfrm>
            <a:off x="7212650" y="2325625"/>
            <a:ext cx="0" cy="748200"/>
          </a:xfrm>
          <a:prstGeom prst="straightConnector1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63"/>
          <p:cNvCxnSpPr/>
          <p:nvPr/>
        </p:nvCxnSpPr>
        <p:spPr>
          <a:xfrm rot="10800000">
            <a:off x="7426050" y="2322094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63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50475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get our repos locally, we’ll have to download, or “clone” them from the remote: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git clone ...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the change you wish to see in the repo</a:t>
            </a:r>
            <a:endParaRPr/>
          </a:p>
        </p:txBody>
      </p:sp>
      <p:sp>
        <p:nvSpPr>
          <p:cNvPr id="530" name="Google Shape;530;p64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create a quick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greet.py</a:t>
            </a:r>
            <a:r>
              <a:rPr lang="en"/>
              <a:t> file in our repo.</a:t>
            </a:r>
            <a:endParaRPr/>
          </a:p>
        </p:txBody>
      </p:sp>
      <p:sp>
        <p:nvSpPr>
          <p:cNvPr id="531" name="Google Shape;531;p6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532" name="Google Shape;5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338" y="2728697"/>
            <a:ext cx="2180825" cy="15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Checking</a:t>
            </a:r>
            <a:endParaRPr/>
          </a:p>
        </p:txBody>
      </p:sp>
      <p:sp>
        <p:nvSpPr>
          <p:cNvPr id="538" name="Google Shape;538;p6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39" name="Google Shape;539;p65"/>
          <p:cNvSpPr/>
          <p:nvPr/>
        </p:nvSpPr>
        <p:spPr>
          <a:xfrm>
            <a:off x="65632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E51B2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Directory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0" name="Google Shape;540;p65"/>
          <p:cNvSpPr/>
          <p:nvPr/>
        </p:nvSpPr>
        <p:spPr>
          <a:xfrm>
            <a:off x="3533850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FFDB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Staging Area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65"/>
          <p:cNvSpPr/>
          <p:nvPr/>
        </p:nvSpPr>
        <p:spPr>
          <a:xfrm>
            <a:off x="641137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65"/>
          <p:cNvSpPr/>
          <p:nvPr/>
        </p:nvSpPr>
        <p:spPr>
          <a:xfrm>
            <a:off x="6070924" y="830101"/>
            <a:ext cx="2496852" cy="1376784"/>
          </a:xfrm>
          <a:prstGeom prst="cloud">
            <a:avLst/>
          </a:prstGeom>
          <a:solidFill>
            <a:srgbClr val="70B0F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Remote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(Github)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3" name="Google Shape;543;p65"/>
          <p:cNvCxnSpPr>
            <a:endCxn id="540" idx="1"/>
          </p:cNvCxnSpPr>
          <p:nvPr/>
        </p:nvCxnSpPr>
        <p:spPr>
          <a:xfrm>
            <a:off x="25468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65"/>
          <p:cNvCxnSpPr>
            <a:stCxn id="540" idx="3"/>
            <a:endCxn id="541" idx="1"/>
          </p:cNvCxnSpPr>
          <p:nvPr/>
        </p:nvCxnSpPr>
        <p:spPr>
          <a:xfrm>
            <a:off x="54244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65"/>
          <p:cNvCxnSpPr/>
          <p:nvPr/>
        </p:nvCxnSpPr>
        <p:spPr>
          <a:xfrm>
            <a:off x="7212650" y="2325625"/>
            <a:ext cx="0" cy="748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65"/>
          <p:cNvCxnSpPr/>
          <p:nvPr/>
        </p:nvCxnSpPr>
        <p:spPr>
          <a:xfrm rot="10800000">
            <a:off x="7426050" y="2322094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7" name="Google Shape;547;p65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5046000" cy="15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 any point in this whole process, if we’re in a repo, we can check what Git knows about by typing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git status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Staging Changes</a:t>
            </a:r>
            <a:endParaRPr/>
          </a:p>
        </p:txBody>
      </p:sp>
      <p:sp>
        <p:nvSpPr>
          <p:cNvPr id="553" name="Google Shape;553;p6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54" name="Google Shape;554;p66"/>
          <p:cNvSpPr/>
          <p:nvPr/>
        </p:nvSpPr>
        <p:spPr>
          <a:xfrm>
            <a:off x="65632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E51B2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Directory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66"/>
          <p:cNvSpPr/>
          <p:nvPr/>
        </p:nvSpPr>
        <p:spPr>
          <a:xfrm>
            <a:off x="3533850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FFDB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Staging Area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66"/>
          <p:cNvSpPr/>
          <p:nvPr/>
        </p:nvSpPr>
        <p:spPr>
          <a:xfrm>
            <a:off x="641137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66"/>
          <p:cNvSpPr/>
          <p:nvPr/>
        </p:nvSpPr>
        <p:spPr>
          <a:xfrm>
            <a:off x="6070924" y="830101"/>
            <a:ext cx="2496852" cy="1376784"/>
          </a:xfrm>
          <a:prstGeom prst="cloud">
            <a:avLst/>
          </a:prstGeom>
          <a:solidFill>
            <a:srgbClr val="70B0F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Remote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(Github)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8" name="Google Shape;558;p66"/>
          <p:cNvCxnSpPr>
            <a:endCxn id="555" idx="1"/>
          </p:cNvCxnSpPr>
          <p:nvPr/>
        </p:nvCxnSpPr>
        <p:spPr>
          <a:xfrm>
            <a:off x="25468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66"/>
          <p:cNvCxnSpPr>
            <a:stCxn id="555" idx="3"/>
            <a:endCxn id="556" idx="1"/>
          </p:cNvCxnSpPr>
          <p:nvPr/>
        </p:nvCxnSpPr>
        <p:spPr>
          <a:xfrm>
            <a:off x="54244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66"/>
          <p:cNvCxnSpPr/>
          <p:nvPr/>
        </p:nvCxnSpPr>
        <p:spPr>
          <a:xfrm>
            <a:off x="7212650" y="2325625"/>
            <a:ext cx="0" cy="748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66"/>
          <p:cNvCxnSpPr/>
          <p:nvPr/>
        </p:nvCxnSpPr>
        <p:spPr>
          <a:xfrm rot="10800000">
            <a:off x="7426050" y="2322094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p6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50475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We’ve just made a change to our </a:t>
            </a:r>
            <a:r>
              <a:rPr lang="en" b="1" dirty="0"/>
              <a:t>working directory</a:t>
            </a:r>
            <a:r>
              <a:rPr lang="en" dirty="0"/>
              <a:t>. The next step is to save this change by </a:t>
            </a:r>
            <a:r>
              <a:rPr lang="en" b="1" dirty="0"/>
              <a:t>staging it</a:t>
            </a:r>
            <a:r>
              <a:rPr lang="en" dirty="0"/>
              <a:t>.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git add .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67"/>
          <p:cNvCxnSpPr>
            <a:stCxn id="568" idx="3"/>
            <a:endCxn id="569" idx="1"/>
          </p:cNvCxnSpPr>
          <p:nvPr/>
        </p:nvCxnSpPr>
        <p:spPr>
          <a:xfrm>
            <a:off x="2546925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0" name="Google Shape;570;p6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Staging Changes</a:t>
            </a:r>
            <a:endParaRPr/>
          </a:p>
        </p:txBody>
      </p:sp>
      <p:sp>
        <p:nvSpPr>
          <p:cNvPr id="571" name="Google Shape;571;p6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68" name="Google Shape;568;p67"/>
          <p:cNvSpPr/>
          <p:nvPr/>
        </p:nvSpPr>
        <p:spPr>
          <a:xfrm>
            <a:off x="65632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E51B2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Directory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9" name="Google Shape;569;p67"/>
          <p:cNvSpPr/>
          <p:nvPr/>
        </p:nvSpPr>
        <p:spPr>
          <a:xfrm>
            <a:off x="3533850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FFDB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Staging Area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67"/>
          <p:cNvSpPr/>
          <p:nvPr/>
        </p:nvSpPr>
        <p:spPr>
          <a:xfrm>
            <a:off x="641137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67"/>
          <p:cNvSpPr/>
          <p:nvPr/>
        </p:nvSpPr>
        <p:spPr>
          <a:xfrm>
            <a:off x="6070924" y="830101"/>
            <a:ext cx="2496852" cy="1376784"/>
          </a:xfrm>
          <a:prstGeom prst="cloud">
            <a:avLst/>
          </a:prstGeom>
          <a:solidFill>
            <a:srgbClr val="70B0F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Remote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(Github)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4" name="Google Shape;574;p67"/>
          <p:cNvCxnSpPr>
            <a:stCxn id="569" idx="3"/>
            <a:endCxn id="572" idx="1"/>
          </p:cNvCxnSpPr>
          <p:nvPr/>
        </p:nvCxnSpPr>
        <p:spPr>
          <a:xfrm>
            <a:off x="54244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67"/>
          <p:cNvCxnSpPr/>
          <p:nvPr/>
        </p:nvCxnSpPr>
        <p:spPr>
          <a:xfrm>
            <a:off x="7212650" y="2325625"/>
            <a:ext cx="0" cy="748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67"/>
          <p:cNvCxnSpPr/>
          <p:nvPr/>
        </p:nvCxnSpPr>
        <p:spPr>
          <a:xfrm rot="10800000">
            <a:off x="7426050" y="2322094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7" name="Google Shape;577;p67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50475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FFDB00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git add .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  <p:sp>
        <p:nvSpPr>
          <p:cNvPr id="578" name="Google Shape;578;p67"/>
          <p:cNvSpPr txBox="1"/>
          <p:nvPr/>
        </p:nvSpPr>
        <p:spPr>
          <a:xfrm>
            <a:off x="552975" y="2422650"/>
            <a:ext cx="20973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“I’ve changed, but no one knows about it yet.”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9" name="Google Shape;579;p67"/>
          <p:cNvSpPr txBox="1"/>
          <p:nvPr/>
        </p:nvSpPr>
        <p:spPr>
          <a:xfrm>
            <a:off x="3372375" y="2304975"/>
            <a:ext cx="2265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“My changes are ready to be permanent, but they’re not yet committed.”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Command Line?</a:t>
            </a:r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41148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use the CL for all sorts of things.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Why do you think it might be more beneficial to use a text-based CLI rather than a GUI?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475" y="1314326"/>
            <a:ext cx="3579326" cy="234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5630838" y="3656225"/>
            <a:ext cx="31146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/>
              <a:t>https://securecdn.pymnts.com/wp-content/uploads/2019/12/hacker-Apple-Turkish-NCA-investigation.jpg</a:t>
            </a:r>
            <a:endParaRPr sz="800" i="1"/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4">
            <a:alphaModFix/>
          </a:blip>
          <a:srcRect l="22401" r="22692"/>
          <a:stretch/>
        </p:blipFill>
        <p:spPr>
          <a:xfrm>
            <a:off x="413225" y="2372550"/>
            <a:ext cx="927610" cy="9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68"/>
          <p:cNvCxnSpPr>
            <a:stCxn id="585" idx="3"/>
            <a:endCxn id="586" idx="1"/>
          </p:cNvCxnSpPr>
          <p:nvPr/>
        </p:nvCxnSpPr>
        <p:spPr>
          <a:xfrm>
            <a:off x="2546925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7" name="Google Shape;587;p6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Staging Changes</a:t>
            </a:r>
            <a:endParaRPr/>
          </a:p>
        </p:txBody>
      </p:sp>
      <p:sp>
        <p:nvSpPr>
          <p:cNvPr id="588" name="Google Shape;588;p6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85" name="Google Shape;585;p68"/>
          <p:cNvSpPr/>
          <p:nvPr/>
        </p:nvSpPr>
        <p:spPr>
          <a:xfrm>
            <a:off x="65632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E51B2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Directory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68"/>
          <p:cNvSpPr/>
          <p:nvPr/>
        </p:nvSpPr>
        <p:spPr>
          <a:xfrm>
            <a:off x="3533850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FFDB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Staging Area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68"/>
          <p:cNvSpPr/>
          <p:nvPr/>
        </p:nvSpPr>
        <p:spPr>
          <a:xfrm>
            <a:off x="641137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68"/>
          <p:cNvSpPr/>
          <p:nvPr/>
        </p:nvSpPr>
        <p:spPr>
          <a:xfrm>
            <a:off x="6070924" y="830101"/>
            <a:ext cx="2496852" cy="1376784"/>
          </a:xfrm>
          <a:prstGeom prst="cloud">
            <a:avLst/>
          </a:prstGeom>
          <a:solidFill>
            <a:srgbClr val="70B0F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Remote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(Github)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1" name="Google Shape;591;p68"/>
          <p:cNvCxnSpPr>
            <a:stCxn id="586" idx="3"/>
            <a:endCxn id="589" idx="1"/>
          </p:cNvCxnSpPr>
          <p:nvPr/>
        </p:nvCxnSpPr>
        <p:spPr>
          <a:xfrm>
            <a:off x="54244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68"/>
          <p:cNvCxnSpPr/>
          <p:nvPr/>
        </p:nvCxnSpPr>
        <p:spPr>
          <a:xfrm>
            <a:off x="7212650" y="2325625"/>
            <a:ext cx="0" cy="748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68"/>
          <p:cNvCxnSpPr/>
          <p:nvPr/>
        </p:nvCxnSpPr>
        <p:spPr>
          <a:xfrm rot="10800000">
            <a:off x="7426050" y="2322094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" name="Google Shape;594;p68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50475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FFDB00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git add .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  <p:sp>
        <p:nvSpPr>
          <p:cNvPr id="595" name="Google Shape;595;p68"/>
          <p:cNvSpPr txBox="1"/>
          <p:nvPr/>
        </p:nvSpPr>
        <p:spPr>
          <a:xfrm>
            <a:off x="552975" y="2422650"/>
            <a:ext cx="20973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“I’ve changed, but no one knows about it yet.”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68"/>
          <p:cNvSpPr txBox="1"/>
          <p:nvPr/>
        </p:nvSpPr>
        <p:spPr>
          <a:xfrm>
            <a:off x="3372375" y="2304975"/>
            <a:ext cx="2265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“My changes are ready to be permanent, but they’re not yet committed.”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7" name="Google Shape;597;p68"/>
          <p:cNvSpPr/>
          <p:nvPr/>
        </p:nvSpPr>
        <p:spPr>
          <a:xfrm>
            <a:off x="3328202" y="1734725"/>
            <a:ext cx="262800" cy="249300"/>
          </a:xfrm>
          <a:prstGeom prst="ellipse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98" name="Google Shape;598;p68"/>
          <p:cNvCxnSpPr/>
          <p:nvPr/>
        </p:nvCxnSpPr>
        <p:spPr>
          <a:xfrm flipH="1">
            <a:off x="3535675" y="1540925"/>
            <a:ext cx="198300" cy="193800"/>
          </a:xfrm>
          <a:prstGeom prst="straightConnector1">
            <a:avLst/>
          </a:prstGeom>
          <a:noFill/>
          <a:ln w="19050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9" name="Google Shape;599;p68"/>
          <p:cNvSpPr txBox="1"/>
          <p:nvPr/>
        </p:nvSpPr>
        <p:spPr>
          <a:xfrm>
            <a:off x="3693225" y="1118050"/>
            <a:ext cx="9219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Proxima Nova"/>
                <a:ea typeface="Proxima Nova"/>
                <a:cs typeface="Proxima Nova"/>
                <a:sym typeface="Proxima Nova"/>
              </a:rPr>
              <a:t>“Everything in this folder”</a:t>
            </a:r>
            <a:endParaRPr sz="10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to Change</a:t>
            </a:r>
            <a:endParaRPr/>
          </a:p>
        </p:txBody>
      </p:sp>
      <p:sp>
        <p:nvSpPr>
          <p:cNvPr id="605" name="Google Shape;605;p6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06" name="Google Shape;606;p69"/>
          <p:cNvSpPr/>
          <p:nvPr/>
        </p:nvSpPr>
        <p:spPr>
          <a:xfrm>
            <a:off x="65632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E51B2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Directory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7" name="Google Shape;607;p69"/>
          <p:cNvSpPr/>
          <p:nvPr/>
        </p:nvSpPr>
        <p:spPr>
          <a:xfrm>
            <a:off x="3533850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FFDB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Staging Area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69"/>
          <p:cNvSpPr/>
          <p:nvPr/>
        </p:nvSpPr>
        <p:spPr>
          <a:xfrm>
            <a:off x="641137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69"/>
          <p:cNvSpPr/>
          <p:nvPr/>
        </p:nvSpPr>
        <p:spPr>
          <a:xfrm>
            <a:off x="6070924" y="830101"/>
            <a:ext cx="2496852" cy="1376784"/>
          </a:xfrm>
          <a:prstGeom prst="cloud">
            <a:avLst/>
          </a:prstGeom>
          <a:solidFill>
            <a:srgbClr val="70B0F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Remote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(Github)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0" name="Google Shape;610;p69"/>
          <p:cNvCxnSpPr>
            <a:endCxn id="607" idx="1"/>
          </p:cNvCxnSpPr>
          <p:nvPr/>
        </p:nvCxnSpPr>
        <p:spPr>
          <a:xfrm>
            <a:off x="25468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p69"/>
          <p:cNvCxnSpPr>
            <a:stCxn id="607" idx="3"/>
            <a:endCxn id="608" idx="1"/>
          </p:cNvCxnSpPr>
          <p:nvPr/>
        </p:nvCxnSpPr>
        <p:spPr>
          <a:xfrm>
            <a:off x="54244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" name="Google Shape;612;p69"/>
          <p:cNvCxnSpPr/>
          <p:nvPr/>
        </p:nvCxnSpPr>
        <p:spPr>
          <a:xfrm>
            <a:off x="7212650" y="2325625"/>
            <a:ext cx="0" cy="748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3" name="Google Shape;613;p69"/>
          <p:cNvCxnSpPr/>
          <p:nvPr/>
        </p:nvCxnSpPr>
        <p:spPr>
          <a:xfrm rot="10800000">
            <a:off x="7426050" y="2322094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4" name="Google Shape;614;p69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50475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Next, we need to make our changes permanently recorded by </a:t>
            </a:r>
            <a:r>
              <a:rPr lang="en" b="1" dirty="0"/>
              <a:t>committing</a:t>
            </a:r>
            <a:r>
              <a:rPr lang="en" dirty="0"/>
              <a:t> them.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git commit -m 'fixed bug on line 15'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70"/>
          <p:cNvCxnSpPr>
            <a:stCxn id="620" idx="3"/>
            <a:endCxn id="621" idx="1"/>
          </p:cNvCxnSpPr>
          <p:nvPr/>
        </p:nvCxnSpPr>
        <p:spPr>
          <a:xfrm>
            <a:off x="2546925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2" name="Google Shape;622;p7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to Change</a:t>
            </a:r>
            <a:endParaRPr/>
          </a:p>
        </p:txBody>
      </p:sp>
      <p:sp>
        <p:nvSpPr>
          <p:cNvPr id="623" name="Google Shape;623;p7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20" name="Google Shape;620;p70"/>
          <p:cNvSpPr/>
          <p:nvPr/>
        </p:nvSpPr>
        <p:spPr>
          <a:xfrm>
            <a:off x="65632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E51B2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Directory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1" name="Google Shape;621;p70"/>
          <p:cNvSpPr/>
          <p:nvPr/>
        </p:nvSpPr>
        <p:spPr>
          <a:xfrm>
            <a:off x="3533850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FFDB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Staging Area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4" name="Google Shape;624;p70"/>
          <p:cNvSpPr/>
          <p:nvPr/>
        </p:nvSpPr>
        <p:spPr>
          <a:xfrm>
            <a:off x="641137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5" name="Google Shape;625;p70"/>
          <p:cNvCxnSpPr>
            <a:stCxn id="621" idx="3"/>
            <a:endCxn id="624" idx="1"/>
          </p:cNvCxnSpPr>
          <p:nvPr/>
        </p:nvCxnSpPr>
        <p:spPr>
          <a:xfrm>
            <a:off x="54244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6" name="Google Shape;626;p7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50475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FFDB00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git commit -m 'fixed bug on line 15'</a:t>
            </a:r>
          </a:p>
        </p:txBody>
      </p:sp>
      <p:sp>
        <p:nvSpPr>
          <p:cNvPr id="627" name="Google Shape;627;p70"/>
          <p:cNvSpPr txBox="1"/>
          <p:nvPr/>
        </p:nvSpPr>
        <p:spPr>
          <a:xfrm>
            <a:off x="552975" y="2422650"/>
            <a:ext cx="20973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“I’ve changed, but no one knows about it yet.”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p70"/>
          <p:cNvSpPr txBox="1"/>
          <p:nvPr/>
        </p:nvSpPr>
        <p:spPr>
          <a:xfrm>
            <a:off x="3372375" y="2304975"/>
            <a:ext cx="2265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Proxima Nova"/>
                <a:ea typeface="Proxima Nova"/>
                <a:cs typeface="Proxima Nova"/>
                <a:sym typeface="Proxima Nova"/>
              </a:rPr>
              <a:t>“My changes are ready to be permanent, but they’re not yet committed.”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p70"/>
          <p:cNvSpPr txBox="1"/>
          <p:nvPr/>
        </p:nvSpPr>
        <p:spPr>
          <a:xfrm>
            <a:off x="6191775" y="2304975"/>
            <a:ext cx="2265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latin typeface="Proxima Nova"/>
                <a:ea typeface="Proxima Nova"/>
                <a:cs typeface="Proxima Nova"/>
                <a:sym typeface="Proxima Nova"/>
              </a:rPr>
              <a:t>“My changes have been permanently committed, I’m ready for the world to see!”</a:t>
            </a:r>
            <a:endParaRPr sz="13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our Work</a:t>
            </a:r>
            <a:endParaRPr/>
          </a:p>
        </p:txBody>
      </p:sp>
      <p:sp>
        <p:nvSpPr>
          <p:cNvPr id="635" name="Google Shape;635;p7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36" name="Google Shape;636;p71"/>
          <p:cNvSpPr/>
          <p:nvPr/>
        </p:nvSpPr>
        <p:spPr>
          <a:xfrm>
            <a:off x="65632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E51B24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Directory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71"/>
          <p:cNvSpPr/>
          <p:nvPr/>
        </p:nvSpPr>
        <p:spPr>
          <a:xfrm>
            <a:off x="3533850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FFDB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Staging Area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71"/>
          <p:cNvSpPr/>
          <p:nvPr/>
        </p:nvSpPr>
        <p:spPr>
          <a:xfrm>
            <a:off x="6411375" y="3189125"/>
            <a:ext cx="1890600" cy="78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71"/>
          <p:cNvSpPr/>
          <p:nvPr/>
        </p:nvSpPr>
        <p:spPr>
          <a:xfrm>
            <a:off x="6070924" y="830101"/>
            <a:ext cx="2496852" cy="1376784"/>
          </a:xfrm>
          <a:prstGeom prst="cloud">
            <a:avLst/>
          </a:prstGeom>
          <a:solidFill>
            <a:srgbClr val="70B0F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Remote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(Github)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0" name="Google Shape;640;p71"/>
          <p:cNvCxnSpPr>
            <a:endCxn id="637" idx="1"/>
          </p:cNvCxnSpPr>
          <p:nvPr/>
        </p:nvCxnSpPr>
        <p:spPr>
          <a:xfrm>
            <a:off x="25468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71"/>
          <p:cNvCxnSpPr>
            <a:stCxn id="637" idx="3"/>
            <a:endCxn id="638" idx="1"/>
          </p:cNvCxnSpPr>
          <p:nvPr/>
        </p:nvCxnSpPr>
        <p:spPr>
          <a:xfrm>
            <a:off x="5424450" y="3581525"/>
            <a:ext cx="9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71"/>
          <p:cNvCxnSpPr/>
          <p:nvPr/>
        </p:nvCxnSpPr>
        <p:spPr>
          <a:xfrm>
            <a:off x="7212650" y="2325625"/>
            <a:ext cx="0" cy="748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71"/>
          <p:cNvCxnSpPr/>
          <p:nvPr/>
        </p:nvCxnSpPr>
        <p:spPr>
          <a:xfrm rot="10800000">
            <a:off x="7426050" y="2322094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4" name="Google Shape;644;p71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50475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we can push our </a:t>
            </a:r>
            <a:r>
              <a:rPr lang="en" b="1" dirty="0"/>
              <a:t>HEAD</a:t>
            </a:r>
            <a:r>
              <a:rPr lang="en" dirty="0"/>
              <a:t> to the remote. In practice, this is Github. In our class, it will be Github Enterprise.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highlight>
                  <a:srgbClr val="FFDB00"/>
                </a:highlight>
                <a:latin typeface="Consolas" panose="020B0609020204030204" pitchFamily="49" charset="0"/>
                <a:ea typeface="Ubuntu"/>
                <a:cs typeface="Ubuntu"/>
                <a:sym typeface="Ubuntu"/>
              </a:rPr>
              <a:t>git push</a:t>
            </a:r>
            <a:endParaRPr b="1" dirty="0">
              <a:highlight>
                <a:srgbClr val="FFDB00"/>
              </a:highlight>
              <a:latin typeface="Consolas" panose="020B0609020204030204" pitchFamily="49" charset="0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</a:t>
            </a:r>
            <a:endParaRPr/>
          </a:p>
        </p:txBody>
      </p:sp>
      <p:sp>
        <p:nvSpPr>
          <p:cNvPr id="650" name="Google Shape;650;p7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r>
              <a:rPr lang="en"/>
              <a:t> | © 2020 General Assembly</a:t>
            </a:r>
            <a:endParaRPr/>
          </a:p>
        </p:txBody>
      </p:sp>
      <p:graphicFrame>
        <p:nvGraphicFramePr>
          <p:cNvPr id="651" name="Google Shape;651;p72"/>
          <p:cNvGraphicFramePr/>
          <p:nvPr>
            <p:extLst>
              <p:ext uri="{D42A27DB-BD31-4B8C-83A1-F6EECF244321}">
                <p14:modId xmlns:p14="http://schemas.microsoft.com/office/powerpoint/2010/main" val="3593716292"/>
              </p:ext>
            </p:extLst>
          </p:nvPr>
        </p:nvGraphicFramePr>
        <p:xfrm>
          <a:off x="952500" y="1466850"/>
          <a:ext cx="7239000" cy="1449234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2812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6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add .</a:t>
                      </a:r>
                      <a:endParaRPr sz="1800" b="1" dirty="0">
                        <a:latin typeface="Consolas" panose="020B0609020204030204" pitchFamily="49" charset="0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 changes to staging area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commit -m ‘msg’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Commit changes permanently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push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Push committed changes to Github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2" name="Google Shape;652;p72"/>
          <p:cNvGraphicFramePr/>
          <p:nvPr>
            <p:extLst>
              <p:ext uri="{D42A27DB-BD31-4B8C-83A1-F6EECF244321}">
                <p14:modId xmlns:p14="http://schemas.microsoft.com/office/powerpoint/2010/main" val="3126414658"/>
              </p:ext>
            </p:extLst>
          </p:nvPr>
        </p:nvGraphicFramePr>
        <p:xfrm>
          <a:off x="952500" y="3448050"/>
          <a:ext cx="7239000" cy="798546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2805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3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status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Ask Git what’s going on. You can do this anytime, and should do it often!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</a:t>
            </a:r>
            <a:endParaRPr/>
          </a:p>
        </p:txBody>
      </p:sp>
      <p:sp>
        <p:nvSpPr>
          <p:cNvPr id="658" name="Google Shape;658;p7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r>
              <a:rPr lang="en"/>
              <a:t> | © 2020 General Assembly</a:t>
            </a:r>
            <a:endParaRPr/>
          </a:p>
        </p:txBody>
      </p:sp>
      <p:graphicFrame>
        <p:nvGraphicFramePr>
          <p:cNvPr id="659" name="Google Shape;659;p73"/>
          <p:cNvGraphicFramePr/>
          <p:nvPr>
            <p:extLst>
              <p:ext uri="{D42A27DB-BD31-4B8C-83A1-F6EECF244321}">
                <p14:modId xmlns:p14="http://schemas.microsoft.com/office/powerpoint/2010/main" val="255019816"/>
              </p:ext>
            </p:extLst>
          </p:nvPr>
        </p:nvGraphicFramePr>
        <p:xfrm>
          <a:off x="952500" y="1085850"/>
          <a:ext cx="7239000" cy="1198917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25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add .</a:t>
                      </a:r>
                      <a:endParaRPr sz="1300" b="1" dirty="0">
                        <a:latin typeface="Consolas" panose="020B0609020204030204" pitchFamily="49" charset="0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 changes to staging area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commit -m ‘msg’</a:t>
                      </a:r>
                      <a:endParaRPr sz="900"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Commit changes permanently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push</a:t>
                      </a:r>
                      <a:endParaRPr sz="900"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Push committed changes to Github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60" name="Google Shape;660;p73"/>
          <p:cNvGraphicFramePr/>
          <p:nvPr>
            <p:extLst>
              <p:ext uri="{D42A27DB-BD31-4B8C-83A1-F6EECF244321}">
                <p14:modId xmlns:p14="http://schemas.microsoft.com/office/powerpoint/2010/main" val="3717884739"/>
              </p:ext>
            </p:extLst>
          </p:nvPr>
        </p:nvGraphicFramePr>
        <p:xfrm>
          <a:off x="952500" y="2533650"/>
          <a:ext cx="7239000" cy="627477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25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status</a:t>
                      </a:r>
                      <a:endParaRPr sz="1300"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Ask Git what’s going on. You can do this anytime, and should do it often!</a:t>
                      </a:r>
                      <a:endParaRPr sz="13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1" name="Google Shape;661;p73"/>
          <p:cNvPicPr preferRelativeResize="0"/>
          <p:nvPr/>
        </p:nvPicPr>
        <p:blipFill rotWithShape="1">
          <a:blip r:embed="rId3">
            <a:alphaModFix/>
          </a:blip>
          <a:srcRect l="22401" r="22692"/>
          <a:stretch/>
        </p:blipFill>
        <p:spPr>
          <a:xfrm>
            <a:off x="1356827" y="3598925"/>
            <a:ext cx="687998" cy="7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3"/>
          <p:cNvSpPr txBox="1"/>
          <p:nvPr/>
        </p:nvSpPr>
        <p:spPr>
          <a:xfrm>
            <a:off x="2248725" y="3663600"/>
            <a:ext cx="4257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Now you: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Make another change and push it to your repo!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is a timeline of nodes</a:t>
            </a:r>
            <a:endParaRPr/>
          </a:p>
        </p:txBody>
      </p:sp>
      <p:sp>
        <p:nvSpPr>
          <p:cNvPr id="668" name="Google Shape;668;p74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do we have to go through all these steps? It’s so we can </a:t>
            </a:r>
            <a:r>
              <a:rPr lang="en" b="1"/>
              <a:t>time travel</a:t>
            </a:r>
            <a:r>
              <a:rPr lang="en"/>
              <a:t> if we make a mistake. In more advanced workflows, we can even </a:t>
            </a:r>
            <a:r>
              <a:rPr lang="en" b="1"/>
              <a:t>branch off</a:t>
            </a:r>
            <a:r>
              <a:rPr lang="en"/>
              <a:t> from our timeline to make different versions of our project.</a:t>
            </a:r>
            <a:endParaRPr/>
          </a:p>
        </p:txBody>
      </p:sp>
      <p:sp>
        <p:nvSpPr>
          <p:cNvPr id="669" name="Google Shape;669;p7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70" name="Google Shape;670;p74"/>
          <p:cNvSpPr/>
          <p:nvPr/>
        </p:nvSpPr>
        <p:spPr>
          <a:xfrm>
            <a:off x="1324950" y="3133750"/>
            <a:ext cx="400200" cy="3936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74"/>
          <p:cNvSpPr/>
          <p:nvPr/>
        </p:nvSpPr>
        <p:spPr>
          <a:xfrm>
            <a:off x="4982550" y="3133750"/>
            <a:ext cx="400200" cy="3936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" name="Google Shape;672;p74"/>
          <p:cNvSpPr/>
          <p:nvPr/>
        </p:nvSpPr>
        <p:spPr>
          <a:xfrm>
            <a:off x="4068150" y="3133750"/>
            <a:ext cx="400200" cy="3936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3" name="Google Shape;673;p74"/>
          <p:cNvSpPr/>
          <p:nvPr/>
        </p:nvSpPr>
        <p:spPr>
          <a:xfrm>
            <a:off x="3153750" y="3133750"/>
            <a:ext cx="400200" cy="3936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p74"/>
          <p:cNvSpPr/>
          <p:nvPr/>
        </p:nvSpPr>
        <p:spPr>
          <a:xfrm>
            <a:off x="2239350" y="3133750"/>
            <a:ext cx="400200" cy="3936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p74"/>
          <p:cNvSpPr/>
          <p:nvPr/>
        </p:nvSpPr>
        <p:spPr>
          <a:xfrm>
            <a:off x="5896950" y="3133750"/>
            <a:ext cx="400200" cy="3936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6" name="Google Shape;676;p74"/>
          <p:cNvSpPr/>
          <p:nvPr/>
        </p:nvSpPr>
        <p:spPr>
          <a:xfrm>
            <a:off x="6811350" y="3133750"/>
            <a:ext cx="400200" cy="3936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7" name="Google Shape;677;p74"/>
          <p:cNvSpPr txBox="1"/>
          <p:nvPr/>
        </p:nvSpPr>
        <p:spPr>
          <a:xfrm>
            <a:off x="1084500" y="3444450"/>
            <a:ext cx="8811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Proxima Nova"/>
                <a:ea typeface="Proxima Nova"/>
                <a:cs typeface="Proxima Nova"/>
                <a:sym typeface="Proxima Nova"/>
              </a:rPr>
              <a:t>Initial commit</a:t>
            </a:r>
            <a:endParaRPr sz="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8" name="Google Shape;678;p74"/>
          <p:cNvCxnSpPr>
            <a:stCxn id="670" idx="6"/>
            <a:endCxn id="674" idx="2"/>
          </p:cNvCxnSpPr>
          <p:nvPr/>
        </p:nvCxnSpPr>
        <p:spPr>
          <a:xfrm>
            <a:off x="1725150" y="3330550"/>
            <a:ext cx="51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74"/>
          <p:cNvCxnSpPr>
            <a:stCxn id="674" idx="6"/>
            <a:endCxn id="673" idx="2"/>
          </p:cNvCxnSpPr>
          <p:nvPr/>
        </p:nvCxnSpPr>
        <p:spPr>
          <a:xfrm>
            <a:off x="2639550" y="3330550"/>
            <a:ext cx="51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74"/>
          <p:cNvCxnSpPr>
            <a:stCxn id="673" idx="6"/>
            <a:endCxn id="672" idx="2"/>
          </p:cNvCxnSpPr>
          <p:nvPr/>
        </p:nvCxnSpPr>
        <p:spPr>
          <a:xfrm>
            <a:off x="3553950" y="3330550"/>
            <a:ext cx="51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" name="Google Shape;681;p74"/>
          <p:cNvCxnSpPr>
            <a:stCxn id="672" idx="6"/>
            <a:endCxn id="671" idx="2"/>
          </p:cNvCxnSpPr>
          <p:nvPr/>
        </p:nvCxnSpPr>
        <p:spPr>
          <a:xfrm>
            <a:off x="4468350" y="3330550"/>
            <a:ext cx="51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2" name="Google Shape;682;p74"/>
          <p:cNvCxnSpPr>
            <a:stCxn id="671" idx="6"/>
            <a:endCxn id="675" idx="2"/>
          </p:cNvCxnSpPr>
          <p:nvPr/>
        </p:nvCxnSpPr>
        <p:spPr>
          <a:xfrm>
            <a:off x="5382750" y="3330550"/>
            <a:ext cx="51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74"/>
          <p:cNvCxnSpPr>
            <a:stCxn id="675" idx="6"/>
            <a:endCxn id="676" idx="2"/>
          </p:cNvCxnSpPr>
          <p:nvPr/>
        </p:nvCxnSpPr>
        <p:spPr>
          <a:xfrm>
            <a:off x="6297150" y="3330550"/>
            <a:ext cx="51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4" name="Google Shape;684;p74"/>
          <p:cNvSpPr txBox="1"/>
          <p:nvPr/>
        </p:nvSpPr>
        <p:spPr>
          <a:xfrm>
            <a:off x="1982250" y="3444450"/>
            <a:ext cx="914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Proxima Nova"/>
                <a:ea typeface="Proxima Nova"/>
                <a:cs typeface="Proxima Nova"/>
                <a:sym typeface="Proxima Nova"/>
              </a:rPr>
              <a:t>Added index file</a:t>
            </a:r>
            <a:endParaRPr sz="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p74"/>
          <p:cNvSpPr txBox="1"/>
          <p:nvPr/>
        </p:nvSpPr>
        <p:spPr>
          <a:xfrm>
            <a:off x="2896650" y="3444450"/>
            <a:ext cx="914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Proxima Nova"/>
                <a:ea typeface="Proxima Nova"/>
                <a:cs typeface="Proxima Nova"/>
                <a:sym typeface="Proxima Nova"/>
              </a:rPr>
              <a:t>Commented code</a:t>
            </a:r>
            <a:endParaRPr sz="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6" name="Google Shape;686;p74"/>
          <p:cNvSpPr txBox="1"/>
          <p:nvPr/>
        </p:nvSpPr>
        <p:spPr>
          <a:xfrm>
            <a:off x="3811050" y="3444450"/>
            <a:ext cx="914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Proxima Nova"/>
                <a:ea typeface="Proxima Nova"/>
                <a:cs typeface="Proxima Nova"/>
                <a:sym typeface="Proxima Nova"/>
              </a:rPr>
              <a:t>Added data preprocessing</a:t>
            </a:r>
            <a:endParaRPr sz="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7" name="Google Shape;687;p74"/>
          <p:cNvSpPr txBox="1"/>
          <p:nvPr/>
        </p:nvSpPr>
        <p:spPr>
          <a:xfrm>
            <a:off x="4742100" y="3444450"/>
            <a:ext cx="914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Proxima Nova"/>
                <a:ea typeface="Proxima Nova"/>
                <a:cs typeface="Proxima Nova"/>
                <a:sym typeface="Proxima Nova"/>
              </a:rPr>
              <a:t>Model gridsearching</a:t>
            </a:r>
            <a:endParaRPr sz="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8" name="Google Shape;688;p74"/>
          <p:cNvSpPr txBox="1"/>
          <p:nvPr/>
        </p:nvSpPr>
        <p:spPr>
          <a:xfrm>
            <a:off x="5639850" y="3444450"/>
            <a:ext cx="914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Proxima Nova"/>
                <a:ea typeface="Proxima Nova"/>
                <a:cs typeface="Proxima Nova"/>
                <a:sym typeface="Proxima Nova"/>
              </a:rPr>
              <a:t>Typo in README</a:t>
            </a:r>
            <a:endParaRPr sz="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p74"/>
          <p:cNvSpPr txBox="1"/>
          <p:nvPr/>
        </p:nvSpPr>
        <p:spPr>
          <a:xfrm>
            <a:off x="6554250" y="3444450"/>
            <a:ext cx="914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Proxima Nova"/>
                <a:ea typeface="Proxima Nova"/>
                <a:cs typeface="Proxima Nova"/>
                <a:sym typeface="Proxima Nova"/>
              </a:rPr>
              <a:t>Fixed bug on line 15</a:t>
            </a:r>
            <a:endParaRPr sz="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74"/>
          <p:cNvSpPr/>
          <p:nvPr/>
        </p:nvSpPr>
        <p:spPr>
          <a:xfrm>
            <a:off x="6595725" y="2926950"/>
            <a:ext cx="827400" cy="1016100"/>
          </a:xfrm>
          <a:prstGeom prst="rect">
            <a:avLst/>
          </a:prstGeom>
          <a:solidFill>
            <a:srgbClr val="FFDB00">
              <a:alpha val="279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74"/>
          <p:cNvSpPr txBox="1"/>
          <p:nvPr/>
        </p:nvSpPr>
        <p:spPr>
          <a:xfrm>
            <a:off x="6552225" y="2602350"/>
            <a:ext cx="914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Ubuntu"/>
                <a:ea typeface="Ubuntu"/>
                <a:cs typeface="Ubuntu"/>
                <a:sym typeface="Ubuntu"/>
              </a:rPr>
              <a:t>HEAD</a:t>
            </a:r>
            <a:endParaRPr sz="1300"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5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75565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for Course Lessons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24" y="2724150"/>
            <a:ext cx="6896360" cy="10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lessons come from?</a:t>
            </a:r>
            <a:endParaRPr/>
          </a:p>
        </p:txBody>
      </p:sp>
      <p:sp>
        <p:nvSpPr>
          <p:cNvPr id="703" name="Google Shape;703;p7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10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our course, we also use Github as a </a:t>
            </a:r>
            <a:r>
              <a:rPr lang="en" b="1">
                <a:solidFill>
                  <a:schemeClr val="dk1"/>
                </a:solidFill>
              </a:rPr>
              <a:t>course management system</a:t>
            </a:r>
            <a:r>
              <a:rPr lang="en">
                <a:solidFill>
                  <a:schemeClr val="dk1"/>
                </a:solidFill>
              </a:rPr>
              <a:t>. Our lessons are Git repos, and you’ll </a:t>
            </a:r>
            <a:r>
              <a:rPr lang="en" b="1">
                <a:solidFill>
                  <a:schemeClr val="dk1"/>
                </a:solidFill>
              </a:rPr>
              <a:t>fork </a:t>
            </a:r>
            <a:r>
              <a:rPr lang="en">
                <a:solidFill>
                  <a:schemeClr val="dk1"/>
                </a:solidFill>
              </a:rPr>
              <a:t>and</a:t>
            </a:r>
            <a:r>
              <a:rPr lang="en" b="1">
                <a:solidFill>
                  <a:schemeClr val="dk1"/>
                </a:solidFill>
              </a:rPr>
              <a:t> clone</a:t>
            </a:r>
            <a:r>
              <a:rPr lang="en">
                <a:solidFill>
                  <a:schemeClr val="dk1"/>
                </a:solidFill>
              </a:rPr>
              <a:t> them before each lesson.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4" name="Google Shape;704;p7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705" name="Google Shape;705;p76"/>
          <p:cNvSpPr/>
          <p:nvPr/>
        </p:nvSpPr>
        <p:spPr>
          <a:xfrm>
            <a:off x="6543900" y="3070200"/>
            <a:ext cx="512400" cy="393600"/>
          </a:xfrm>
          <a:prstGeom prst="ellipse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24" y="2724150"/>
            <a:ext cx="6896360" cy="10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lessons come from?</a:t>
            </a:r>
            <a:endParaRPr/>
          </a:p>
        </p:txBody>
      </p:sp>
      <p:sp>
        <p:nvSpPr>
          <p:cNvPr id="712" name="Google Shape;712;p77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10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do this so that I (the instructor) can push the work we did in class so you can see it later, while also maintaining your own private versions backed up on Github Enterprise.</a:t>
            </a:r>
            <a:endParaRPr/>
          </a:p>
        </p:txBody>
      </p:sp>
      <p:sp>
        <p:nvSpPr>
          <p:cNvPr id="713" name="Google Shape;713;p7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714" name="Google Shape;714;p77"/>
          <p:cNvSpPr/>
          <p:nvPr/>
        </p:nvSpPr>
        <p:spPr>
          <a:xfrm>
            <a:off x="6543900" y="3070200"/>
            <a:ext cx="512400" cy="393600"/>
          </a:xfrm>
          <a:prstGeom prst="ellipse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Terminal-ogy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 b="1"/>
              <a:t>shell</a:t>
            </a:r>
            <a:r>
              <a:rPr lang="en"/>
              <a:t> is the specific command line language you’re typing in</a:t>
            </a:r>
            <a:endParaRPr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go-to industry standard is </a:t>
            </a:r>
            <a:r>
              <a:rPr lang="en" b="1"/>
              <a:t>bash</a:t>
            </a:r>
            <a:r>
              <a:rPr lang="en"/>
              <a:t>, so that’s what we’ll use</a:t>
            </a:r>
            <a:endParaRPr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… unless you’re using the newest version of MacOS, in which case you’ll be using </a:t>
            </a:r>
            <a:r>
              <a:rPr lang="en" b="1"/>
              <a:t>Zshell</a:t>
            </a:r>
            <a:r>
              <a:rPr lang="en"/>
              <a:t>, which is nearly identical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 b="1"/>
              <a:t>terminal</a:t>
            </a:r>
            <a:r>
              <a:rPr lang="en"/>
              <a:t> is the program you use to emulate the shell</a:t>
            </a:r>
            <a:endParaRPr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If you’re on MacOS, that program is simply called </a:t>
            </a:r>
            <a:r>
              <a:rPr lang="en" b="1"/>
              <a:t>Terminal</a:t>
            </a:r>
            <a:r>
              <a:rPr lang="en"/>
              <a:t>, but another popular third party choice you can download is </a:t>
            </a:r>
            <a:r>
              <a:rPr lang="en" b="1"/>
              <a:t>iTerm2</a:t>
            </a:r>
            <a:endParaRPr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If you’re on Windows, that program is </a:t>
            </a:r>
            <a:r>
              <a:rPr lang="en" b="1"/>
              <a:t>Git Bash</a:t>
            </a:r>
            <a:r>
              <a:rPr lang="en"/>
              <a:t>, although some experienced users might prefer the </a:t>
            </a:r>
            <a:r>
              <a:rPr lang="en" b="1"/>
              <a:t>Windows Subsystem for Linux (WSL)</a:t>
            </a:r>
            <a:endParaRPr b="1"/>
          </a:p>
        </p:txBody>
      </p:sp>
      <p:sp>
        <p:nvSpPr>
          <p:cNvPr id="282" name="Google Shape;282;p3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 clone </a:t>
            </a:r>
            <a:r>
              <a:rPr lang="en" i="1"/>
              <a:t>your</a:t>
            </a:r>
            <a:r>
              <a:rPr lang="en"/>
              <a:t> repo!</a:t>
            </a:r>
            <a:endParaRPr/>
          </a:p>
        </p:txBody>
      </p:sp>
      <p:sp>
        <p:nvSpPr>
          <p:cNvPr id="720" name="Google Shape;720;p7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721" name="Google Shape;7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196" y="900925"/>
            <a:ext cx="6673608" cy="36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8"/>
          <p:cNvSpPr/>
          <p:nvPr/>
        </p:nvSpPr>
        <p:spPr>
          <a:xfrm>
            <a:off x="1163950" y="769950"/>
            <a:ext cx="756000" cy="450900"/>
          </a:xfrm>
          <a:prstGeom prst="ellipse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8"/>
          <p:cNvSpPr/>
          <p:nvPr/>
        </p:nvSpPr>
        <p:spPr>
          <a:xfrm>
            <a:off x="7257100" y="3203600"/>
            <a:ext cx="518100" cy="450900"/>
          </a:xfrm>
          <a:prstGeom prst="ellipse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8"/>
          <p:cNvSpPr/>
          <p:nvPr/>
        </p:nvSpPr>
        <p:spPr>
          <a:xfrm>
            <a:off x="5451425" y="2804700"/>
            <a:ext cx="1145100" cy="450900"/>
          </a:xfrm>
          <a:prstGeom prst="ellipse">
            <a:avLst/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Important Part!</a:t>
            </a:r>
            <a:endParaRPr/>
          </a:p>
        </p:txBody>
      </p:sp>
      <p:sp>
        <p:nvSpPr>
          <p:cNvPr id="730" name="Google Shape;730;p79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Together, let’s do the following: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>
                <a:highlight>
                  <a:srgbClr val="FFDB00"/>
                </a:highlight>
              </a:rPr>
              <a:t>Fork</a:t>
            </a:r>
            <a:r>
              <a:rPr lang="en" dirty="0"/>
              <a:t> the first Python lesson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Create a personal class folder and </a:t>
            </a:r>
            <a:r>
              <a:rPr lang="en" b="1" dirty="0">
                <a:highlight>
                  <a:srgbClr val="FFDB00"/>
                </a:highlight>
              </a:rPr>
              <a:t>clone</a:t>
            </a:r>
            <a:r>
              <a:rPr lang="en" dirty="0"/>
              <a:t> our lesson into 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Navigate into it and open our Jupyter Notebook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Run one line of code</a:t>
            </a:r>
            <a:endParaRPr dirty="0"/>
          </a:p>
        </p:txBody>
      </p:sp>
      <p:sp>
        <p:nvSpPr>
          <p:cNvPr id="731" name="Google Shape;731;p7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737" name="Google Shape;737;p80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 today?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Learned some basic command line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Movin’ with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cd</a:t>
            </a:r>
            <a:endParaRPr b="1">
              <a:highlight>
                <a:srgbClr val="FFDB00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Lookin’ with ls and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pwd</a:t>
            </a:r>
            <a:endParaRPr b="1">
              <a:highlight>
                <a:srgbClr val="FFDB00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Makin’ with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mkdir</a:t>
            </a:r>
            <a:r>
              <a:rPr lang="en"/>
              <a:t> and </a:t>
            </a: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touch</a:t>
            </a:r>
            <a:endParaRPr b="1">
              <a:highlight>
                <a:srgbClr val="FFDB00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Git workflow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How to use Git to get our course material</a:t>
            </a:r>
            <a:endParaRPr/>
          </a:p>
        </p:txBody>
      </p:sp>
      <p:sp>
        <p:nvSpPr>
          <p:cNvPr id="738" name="Google Shape;738;p8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Cheat Sheet</a:t>
            </a:r>
            <a:endParaRPr/>
          </a:p>
        </p:txBody>
      </p:sp>
      <p:sp>
        <p:nvSpPr>
          <p:cNvPr id="744" name="Google Shape;744;p8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746" name="Google Shape;746;p81"/>
          <p:cNvSpPr txBox="1"/>
          <p:nvPr/>
        </p:nvSpPr>
        <p:spPr>
          <a:xfrm>
            <a:off x="1837625" y="2730750"/>
            <a:ext cx="26595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Google Shape;434;p53">
            <a:extLst>
              <a:ext uri="{FF2B5EF4-FFF2-40B4-BE49-F238E27FC236}">
                <a16:creationId xmlns:a16="http://schemas.microsoft.com/office/drawing/2014/main" id="{4C2F737F-EDB9-4272-8D53-4C088A9D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0145453"/>
              </p:ext>
            </p:extLst>
          </p:nvPr>
        </p:nvGraphicFramePr>
        <p:xfrm>
          <a:off x="952500" y="1466850"/>
          <a:ext cx="7239000" cy="2894658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25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cd /path/to/folder</a:t>
                      </a:r>
                      <a:endParaRPr sz="1800" b="1" dirty="0">
                        <a:latin typeface="Consolas" panose="020B0609020204030204" pitchFamily="49" charset="0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Change directory (move)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pwd</a:t>
                      </a: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Print working directory (where am I now?)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ls</a:t>
                      </a:r>
                      <a:endParaRPr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List everything where I am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mkdir folder-name</a:t>
                      </a:r>
                      <a:endParaRPr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Make a folder called </a:t>
                      </a:r>
                      <a:r>
                        <a:rPr lang="en" sz="1800" b="1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folder-name</a:t>
                      </a:r>
                      <a:endParaRPr b="1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touch file-name.py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Make an empty text file called </a:t>
                      </a:r>
                      <a:r>
                        <a:rPr lang="en" sz="1800" b="1" dirty="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file-name.py</a:t>
                      </a:r>
                      <a:endParaRPr b="1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echo string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Sends </a:t>
                      </a:r>
                      <a:r>
                        <a:rPr lang="en" sz="1800" b="1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string</a:t>
                      </a: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to stdout.</a:t>
                      </a:r>
                      <a:endParaRPr b="1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5646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</a:t>
            </a:r>
            <a:endParaRPr/>
          </a:p>
        </p:txBody>
      </p:sp>
      <p:sp>
        <p:nvSpPr>
          <p:cNvPr id="752" name="Google Shape;752;p8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r>
              <a:rPr lang="en"/>
              <a:t> | © 2020 General Assembly</a:t>
            </a:r>
            <a:endParaRPr/>
          </a:p>
        </p:txBody>
      </p:sp>
      <p:graphicFrame>
        <p:nvGraphicFramePr>
          <p:cNvPr id="753" name="Google Shape;753;p82"/>
          <p:cNvGraphicFramePr/>
          <p:nvPr>
            <p:extLst>
              <p:ext uri="{D42A27DB-BD31-4B8C-83A1-F6EECF244321}">
                <p14:modId xmlns:p14="http://schemas.microsoft.com/office/powerpoint/2010/main" val="1112667359"/>
              </p:ext>
            </p:extLst>
          </p:nvPr>
        </p:nvGraphicFramePr>
        <p:xfrm>
          <a:off x="952500" y="1466850"/>
          <a:ext cx="7239000" cy="1449234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3012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6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add .</a:t>
                      </a:r>
                      <a:endParaRPr sz="1800" b="1" dirty="0">
                        <a:latin typeface="Consolas" panose="020B0609020204030204" pitchFamily="49" charset="0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 changes to staging area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commit -m ‘msg’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Commit changes permanently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push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Push committed changes to Github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4" name="Google Shape;754;p82"/>
          <p:cNvGraphicFramePr/>
          <p:nvPr>
            <p:extLst>
              <p:ext uri="{D42A27DB-BD31-4B8C-83A1-F6EECF244321}">
                <p14:modId xmlns:p14="http://schemas.microsoft.com/office/powerpoint/2010/main" val="3548818809"/>
              </p:ext>
            </p:extLst>
          </p:nvPr>
        </p:nvGraphicFramePr>
        <p:xfrm>
          <a:off x="952500" y="3448050"/>
          <a:ext cx="7239000" cy="798546"/>
        </p:xfrm>
        <a:graphic>
          <a:graphicData uri="http://schemas.openxmlformats.org/drawingml/2006/table">
            <a:tbl>
              <a:tblPr>
                <a:noFill/>
                <a:tableStyleId>{42524433-2DB9-403C-91BD-0F0640844962}</a:tableStyleId>
              </a:tblPr>
              <a:tblGrid>
                <a:gridCol w="3005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highlight>
                            <a:srgbClr val="FFDB00"/>
                          </a:highlight>
                          <a:latin typeface="Consolas" panose="020B0609020204030204" pitchFamily="49" charset="0"/>
                          <a:ea typeface="Ubuntu"/>
                          <a:cs typeface="Ubuntu"/>
                          <a:sym typeface="Ubuntu"/>
                        </a:rPr>
                        <a:t>git status</a:t>
                      </a:r>
                      <a:endParaRPr dirty="0">
                        <a:highlight>
                          <a:srgbClr val="FFDB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Ask Git what’s going on. You can do this anytime, and should do it often!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Open up those terminals!</a:t>
            </a:r>
            <a:endParaRPr sz="1600"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you’re dropped into a terminal...</a:t>
            </a:r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we?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DB00"/>
                </a:highlight>
                <a:latin typeface="Ubuntu"/>
                <a:ea typeface="Ubuntu"/>
                <a:cs typeface="Ubuntu"/>
                <a:sym typeface="Ubuntu"/>
              </a:rPr>
              <a:t>pwd</a:t>
            </a:r>
            <a:r>
              <a:rPr lang="en"/>
              <a:t> = print working directory (where am I right now?)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(We’ll all see something different)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Paths: root</a:t>
            </a:r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UNIX-based systems (ie, Mac and Linux), your folder’s file tree begins at </a:t>
            </a:r>
            <a:r>
              <a:rPr lang="en" b="1"/>
              <a:t>root</a:t>
            </a:r>
            <a:r>
              <a:rPr lang="en"/>
              <a:t>. The </a:t>
            </a:r>
            <a:r>
              <a:rPr lang="en" b="1"/>
              <a:t>root directory</a:t>
            </a:r>
            <a:r>
              <a:rPr lang="en"/>
              <a:t> is the folder on your computer that contains </a:t>
            </a:r>
            <a:r>
              <a:rPr lang="en" i="1"/>
              <a:t>everything</a:t>
            </a:r>
            <a:r>
              <a:rPr lang="en"/>
              <a:t>. It’s denoted simply by a </a:t>
            </a:r>
            <a:r>
              <a:rPr lang="en" b="1"/>
              <a:t>slash (/)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Windows, Git Bash will emulate this, but it’s not </a:t>
            </a:r>
            <a:r>
              <a:rPr lang="en" i="1"/>
              <a:t>really</a:t>
            </a:r>
            <a:r>
              <a:rPr lang="en"/>
              <a:t> true. Your C:\ drive is mounted in </a:t>
            </a:r>
            <a:r>
              <a:rPr lang="en" b="1"/>
              <a:t>/c</a:t>
            </a:r>
            <a:r>
              <a:rPr lang="en"/>
              <a:t>.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Paths: home</a:t>
            </a:r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user on a computer has a </a:t>
            </a:r>
            <a:r>
              <a:rPr lang="en" b="1" dirty="0"/>
              <a:t>home directory</a:t>
            </a:r>
            <a:r>
              <a:rPr lang="en" dirty="0"/>
              <a:t>, which is where you start out when you open your terminal. It is often denoted simply with a </a:t>
            </a:r>
            <a:r>
              <a:rPr lang="en" b="1" dirty="0"/>
              <a:t>tilde (~)</a:t>
            </a:r>
            <a:r>
              <a:rPr lang="en" dirty="0"/>
              <a:t>. When I typed, 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pwd</a:t>
            </a:r>
            <a:r>
              <a:rPr lang="en" dirty="0"/>
              <a:t>, I saw: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r>
              <a:rPr lang="en"/>
              <a:t> | © 2020 General Assembly</a:t>
            </a:r>
            <a:endParaRPr/>
          </a:p>
        </p:txBody>
      </p:sp>
      <p:cxnSp>
        <p:nvCxnSpPr>
          <p:cNvPr id="309" name="Google Shape;309;p38"/>
          <p:cNvCxnSpPr/>
          <p:nvPr/>
        </p:nvCxnSpPr>
        <p:spPr>
          <a:xfrm rot="10800000" flipH="1">
            <a:off x="704630" y="3285331"/>
            <a:ext cx="164100" cy="756300"/>
          </a:xfrm>
          <a:prstGeom prst="straightConnector1">
            <a:avLst/>
          </a:prstGeom>
          <a:noFill/>
          <a:ln w="9525" cap="flat" cmpd="sng">
            <a:solidFill>
              <a:srgbClr val="E51B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38"/>
          <p:cNvSpPr/>
          <p:nvPr/>
        </p:nvSpPr>
        <p:spPr>
          <a:xfrm rot="5400000">
            <a:off x="1459655" y="2752831"/>
            <a:ext cx="96300" cy="1090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E5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 txBox="1"/>
          <p:nvPr/>
        </p:nvSpPr>
        <p:spPr>
          <a:xfrm>
            <a:off x="413405" y="3977456"/>
            <a:ext cx="5493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root</a:t>
            </a:r>
            <a:endParaRPr b="1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1097605" y="3346081"/>
            <a:ext cx="11622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51B24"/>
                </a:solidFill>
                <a:latin typeface="Proxima Nova"/>
                <a:ea typeface="Proxima Nova"/>
                <a:cs typeface="Proxima Nova"/>
                <a:sym typeface="Proxima Nova"/>
              </a:rPr>
              <a:t>home dir</a:t>
            </a:r>
            <a:endParaRPr b="1">
              <a:solidFill>
                <a:srgbClr val="E51B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A65CD-728F-4D9B-9453-B86E988E1C38}"/>
              </a:ext>
            </a:extLst>
          </p:cNvPr>
          <p:cNvSpPr txBox="1"/>
          <p:nvPr/>
        </p:nvSpPr>
        <p:spPr>
          <a:xfrm>
            <a:off x="322894" y="2869021"/>
            <a:ext cx="236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Consolas" panose="020B0609020204030204" pitchFamily="49" charset="0"/>
                <a:ea typeface="Ubuntu"/>
                <a:cs typeface="Ubuntu"/>
                <a:sym typeface="Ubuntu"/>
              </a:rPr>
              <a:t>/c/Users/dan</a:t>
            </a:r>
          </a:p>
        </p:txBody>
      </p:sp>
      <p:sp>
        <p:nvSpPr>
          <p:cNvPr id="4" name="Google Shape;324;p39">
            <a:extLst>
              <a:ext uri="{FF2B5EF4-FFF2-40B4-BE49-F238E27FC236}">
                <a16:creationId xmlns:a16="http://schemas.microsoft.com/office/drawing/2014/main" id="{20ECCD02-8E43-47C3-A85D-54F9B33B4EDA}"/>
              </a:ext>
            </a:extLst>
          </p:cNvPr>
          <p:cNvSpPr txBox="1"/>
          <p:nvPr/>
        </p:nvSpPr>
        <p:spPr>
          <a:xfrm rot="-953112">
            <a:off x="2084249" y="2539561"/>
            <a:ext cx="1426968" cy="26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(on Windows)</a:t>
            </a:r>
            <a:endParaRPr b="1" dirty="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44269862"/>
      </p:ext>
    </p:extLst>
  </p:cSld>
  <p:clrMapOvr>
    <a:masterClrMapping/>
  </p:clrMapOvr>
</p:sld>
</file>

<file path=ppt/theme/theme1.xml><?xml version="1.0" encoding="utf-8"?>
<a:theme xmlns:a="http://schemas.openxmlformats.org/drawingml/2006/main" name="Curriculum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2764</Words>
  <Application>Microsoft Office PowerPoint</Application>
  <PresentationFormat>On-screen Show (16:9)</PresentationFormat>
  <Paragraphs>389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Consolas</vt:lpstr>
      <vt:lpstr>Proxima Nova</vt:lpstr>
      <vt:lpstr>Ubuntu</vt:lpstr>
      <vt:lpstr>Arial</vt:lpstr>
      <vt:lpstr>Proxima Nova Semibold</vt:lpstr>
      <vt:lpstr>Oswald</vt:lpstr>
      <vt:lpstr>Curriculum Template</vt:lpstr>
      <vt:lpstr>Command Line and  Git</vt:lpstr>
      <vt:lpstr>Learning Objectives</vt:lpstr>
      <vt:lpstr>CLI vs GUI</vt:lpstr>
      <vt:lpstr>What is the Command Line?</vt:lpstr>
      <vt:lpstr>Terminal-ogy</vt:lpstr>
      <vt:lpstr>Let’s get started! Open up those terminals!</vt:lpstr>
      <vt:lpstr>So you’re dropped into a terminal...</vt:lpstr>
      <vt:lpstr>File Paths: root</vt:lpstr>
      <vt:lpstr>File Paths: home</vt:lpstr>
      <vt:lpstr>File Paths: home</vt:lpstr>
      <vt:lpstr>Let’s Walk and Talk</vt:lpstr>
      <vt:lpstr>Absolute Paths</vt:lpstr>
      <vt:lpstr>Relative Paths</vt:lpstr>
      <vt:lpstr>Relative Paths</vt:lpstr>
      <vt:lpstr>Shortcuts</vt:lpstr>
      <vt:lpstr>Look Around</vt:lpstr>
      <vt:lpstr>Makin’ Stuff</vt:lpstr>
      <vt:lpstr>Creating Directories</vt:lpstr>
      <vt:lpstr>Let’s Explore our Development Environment</vt:lpstr>
      <vt:lpstr>Let’s make a quick empty file</vt:lpstr>
      <vt:lpstr>Let’s Make a Python Script!</vt:lpstr>
      <vt:lpstr>Let’s Make a Python Script!</vt:lpstr>
      <vt:lpstr>Hello, World!</vt:lpstr>
      <vt:lpstr>Cheat Sheet</vt:lpstr>
      <vt:lpstr>Optional: Let’s Edit!</vt:lpstr>
      <vt:lpstr>Version Control  with Git</vt:lpstr>
      <vt:lpstr>What is Git?</vt:lpstr>
      <vt:lpstr>What is Git?</vt:lpstr>
      <vt:lpstr>Git solves this (for text files)!</vt:lpstr>
      <vt:lpstr>Too Many Gits</vt:lpstr>
      <vt:lpstr>The Git Workflow</vt:lpstr>
      <vt:lpstr>First: Let’s Wrangle a Repo</vt:lpstr>
      <vt:lpstr>First: Let’s Wrangle a Repo</vt:lpstr>
      <vt:lpstr>Let’s do that!</vt:lpstr>
      <vt:lpstr>Bringing Things Down to Local</vt:lpstr>
      <vt:lpstr>Be the change you wish to see in the repo</vt:lpstr>
      <vt:lpstr>Status Checking</vt:lpstr>
      <vt:lpstr>Staging Changes</vt:lpstr>
      <vt:lpstr>Staging Changes</vt:lpstr>
      <vt:lpstr>Staging Changes</vt:lpstr>
      <vt:lpstr>Committing to Change</vt:lpstr>
      <vt:lpstr>Committing to Change</vt:lpstr>
      <vt:lpstr>Publishing our Work</vt:lpstr>
      <vt:lpstr>Git Workflow</vt:lpstr>
      <vt:lpstr>Git Workflow</vt:lpstr>
      <vt:lpstr>Git is a timeline of nodes</vt:lpstr>
      <vt:lpstr>Git for Course Lessons</vt:lpstr>
      <vt:lpstr>Where do lessons come from?</vt:lpstr>
      <vt:lpstr>Where do lessons come from?</vt:lpstr>
      <vt:lpstr>Make sure you clone your repo!</vt:lpstr>
      <vt:lpstr>The Most Important Part!</vt:lpstr>
      <vt:lpstr>Summary</vt:lpstr>
      <vt:lpstr>Cheat Sheet</vt:lpstr>
      <vt:lpstr>Git 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Command Line and  Git</dc:title>
  <dc:creator>Daniel Wilhelm</dc:creator>
  <cp:lastModifiedBy>Daniel Wilhelm</cp:lastModifiedBy>
  <cp:revision>30</cp:revision>
  <dcterms:modified xsi:type="dcterms:W3CDTF">2021-01-13T09:44:46Z</dcterms:modified>
</cp:coreProperties>
</file>